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7" r:id="rId3"/>
    <p:sldId id="268" r:id="rId4"/>
    <p:sldId id="261" r:id="rId5"/>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FEB6A7D2-3A37-4DA5-A12C-66099876AC20}">
          <p14:sldIdLst>
            <p14:sldId id="264"/>
            <p14:sldId id="267"/>
            <p14:sldId id="268"/>
            <p14:sldId id="261"/>
          </p14:sldIdLst>
        </p14:section>
      </p14:sectionLst>
    </p:ex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F2FD"/>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1" autoAdjust="0"/>
    <p:restoredTop sz="94795" autoAdjust="0"/>
  </p:normalViewPr>
  <p:slideViewPr>
    <p:cSldViewPr snapToGrid="0" showGuides="1">
      <p:cViewPr varScale="1">
        <p:scale>
          <a:sx n="120" d="100"/>
          <a:sy n="120" d="100"/>
        </p:scale>
        <p:origin x="712" y="192"/>
      </p:cViewPr>
      <p:guideLst>
        <p:guide orient="horz" pos="2160"/>
        <p:guide pos="38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8B4189-DD54-4C58-893F-BC540C339CD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D2B50CB-74C4-4FE6-AF8B-6107DE6908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1EBCED1-8213-4096-8B9F-E123D648877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1F417611-4CB0-474A-BC45-211B2B4227B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9BFFC4-62B2-4BA3-B0EA-C74F3A55FD80}"/>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4185033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D396D3-EF2A-468C-B333-09CEC8F2A2E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61989C-4F04-4139-A3CB-641075AE4B7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178FEE-EA4E-48C1-B42D-6DC15F05AA2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621B122D-A807-4887-9BC3-C1E96B433F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9563717-526F-43DF-9DFD-2B8A6DE1811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478762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4C85095-9C3C-4B70-916F-1337BC946E3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B02A017-0DE6-49B6-801B-B82F483133C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D73CAC0-E3C5-4F9A-BD10-B587E09AEAA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21119B89-3F38-4EE5-9BE3-12BC9C8E76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19DE77-FC14-4C20-A09A-5D24A7529CE4}"/>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98615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869645-E148-4B88-BF1F-80C18959F2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F70891A-AA0B-439A-9315-908C9D4F648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4CDE805-2BE6-456B-AC07-9C4DAEF24CDD}"/>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9F7C217-A4A2-4F04-BD1C-2E4412EC2DD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D07BF47-BEF7-4F2B-B989-C845389B57D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2541968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3ECA8A-B147-4F6D-B0EA-57511F56175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2019B84-BA7A-4651-8258-3414BA233F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D6C4CCF-26F8-4575-8A4B-400DC8CB9A2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FFF2B084-6B1A-4B08-8540-1BFA2382F1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B9D2DA-B8B2-49EA-814E-A4D13973CAF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5668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3AEECC-0C59-4663-9707-452F0F1D672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D07F17-7C79-479B-898F-56F0D7C76FB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55023CF-B679-4C2F-A902-DD029CB3B59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611904C-BBF0-40E7-9142-435E9928C6D1}"/>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402E404-B50C-4906-9061-8984BAF826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845BA4F-F1ED-4B5C-8972-D07BFD12705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97097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58771F-99B0-4092-BCA1-7985330F55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692EC5-FC7E-42E1-AD12-79BBE43C69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30D6DC5-DA6D-43EB-8350-0634A532D88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5CF46EF-6A64-4271-B206-47DC33B35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FBA4009-745D-4FE9-AC55-3A2A86C5302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694AD6F-A31C-4EC5-AE72-C8F423883872}"/>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161C8503-EB02-41AE-A01D-039A17A3E39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380EC71-3A54-464E-A327-09C9F1AF753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80604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84EC51-7DF9-40E6-BEC7-441C1010A67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9B66563-77C8-4602-BAF2-7830335BBF3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02F8E7E-F3AC-4621-9237-6D729D9B30D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ED072E0-8A61-4BD4-AD80-177E19D8B337}"/>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846166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343DF13-C225-4CD0-ADA4-1007D03206B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75E3D91E-4737-43C6-9836-4F17CEEDB3A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F983FC8-EC3B-4829-B271-8A0AB30E7AB8}"/>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222621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272E8B-2141-4AB7-92ED-A1CE92410CC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0DCA8C-B4E5-4A7C-B67F-C0C1AC24F8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71E8D89-9557-42F3-ABFD-DBDE209500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130F759-3637-439A-BA21-939BAB96E22E}"/>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FB85B2E-7D88-40F4-9CB9-2519BFB1074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B9E6137-7351-4E48-9018-498D4F63FD5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35083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B92DAB-7EDC-4474-917D-A13A448DAAC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099FBB9-6313-409B-9F9C-86A10683DD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288B4BA-F4BA-4226-92D5-2BFAB60EA4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1EA958-E06A-4A54-98CF-CD2112191918}"/>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F661E6AF-465F-4764-8698-47E82622C8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A2B2593-5497-45C1-AEDD-18A9F9A7D44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7591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BA4867-4A8D-41E2-AA0C-52CC72C43C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9839A9C-80A6-44F0-9AFA-783BAA3A9A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ACABA29-5B9B-49DA-A2E6-145A40364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3EC6C88-1D08-4B85-A565-C7E8B9F553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CE84A6E-BA96-455A-8F87-D12011C25C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7242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5" y="934722"/>
            <a:ext cx="11483789" cy="5416868"/>
          </a:xfrm>
          <a:prstGeom prst="rect">
            <a:avLst/>
          </a:prstGeom>
          <a:noFill/>
        </p:spPr>
        <p:txBody>
          <a:bodyPr wrap="square" rtlCol="0">
            <a:spAutoFit/>
          </a:bodyPr>
          <a:lstStyle/>
          <a:p>
            <a:r>
              <a:rPr lang="ja-JP" altLang="en-US" b="1" dirty="0">
                <a:solidFill>
                  <a:srgbClr val="0070C0"/>
                </a:solidFill>
              </a:rPr>
              <a:t>●線につきまして</a:t>
            </a:r>
            <a:endParaRPr lang="en-US" altLang="ja-JP" b="1" dirty="0">
              <a:solidFill>
                <a:srgbClr val="0070C0"/>
              </a:solidFill>
            </a:endParaRPr>
          </a:p>
          <a:p>
            <a:endParaRPr lang="en-US" altLang="ja-JP" dirty="0"/>
          </a:p>
          <a:p>
            <a:endParaRPr lang="en-US" altLang="ja-JP" dirty="0"/>
          </a:p>
          <a:p>
            <a:r>
              <a:rPr lang="ja-JP" altLang="en-US" dirty="0"/>
              <a:t>　　　　　　　　</a:t>
            </a:r>
            <a:r>
              <a:rPr lang="en-US" altLang="ja-JP" dirty="0"/>
              <a:t>…</a:t>
            </a:r>
            <a:r>
              <a:rPr lang="ja-JP" altLang="en-US" dirty="0"/>
              <a:t>　</a:t>
            </a:r>
            <a:r>
              <a:rPr lang="ja-JP" altLang="en-US" b="1" dirty="0"/>
              <a:t>タオル完成時の仕上がり線</a:t>
            </a:r>
            <a:endParaRPr lang="en-US" altLang="ja-JP" b="1" dirty="0"/>
          </a:p>
          <a:p>
            <a:endParaRPr lang="en-US" altLang="ja-JP" dirty="0"/>
          </a:p>
          <a:p>
            <a:r>
              <a:rPr lang="ja-JP" altLang="en-US" sz="1400" dirty="0"/>
              <a:t>出来上がりのタオルの線です。</a:t>
            </a:r>
            <a:endParaRPr lang="en-US" altLang="ja-JP" sz="1400" dirty="0"/>
          </a:p>
          <a:p>
            <a:r>
              <a:rPr lang="ja-JP" altLang="en-US" sz="1400" dirty="0"/>
              <a:t>加工の工程上、多少のズレが発生いたしますので目安としてお考えください。</a:t>
            </a:r>
            <a:endParaRPr lang="en-US" altLang="ja-JP" sz="1400" dirty="0"/>
          </a:p>
          <a:p>
            <a:r>
              <a:rPr lang="ja-JP" altLang="en-US" sz="1400" dirty="0"/>
              <a:t>生地いっぱいに背景色を印刷したい場合、こちらの線いっぱいまで色を配置してください。</a:t>
            </a:r>
            <a:endParaRPr lang="en-US" altLang="ja-JP" sz="1400" dirty="0"/>
          </a:p>
          <a:p>
            <a:endParaRPr lang="en-US" altLang="ja-JP" dirty="0"/>
          </a:p>
          <a:p>
            <a:endParaRPr lang="en-US" altLang="ja-JP" dirty="0"/>
          </a:p>
          <a:p>
            <a:r>
              <a:rPr lang="ja-JP" altLang="en-US" dirty="0"/>
              <a:t>　　　　　　　　</a:t>
            </a:r>
            <a:r>
              <a:rPr lang="en-US" altLang="ja-JP" dirty="0"/>
              <a:t>…</a:t>
            </a:r>
            <a:r>
              <a:rPr lang="ja-JP" altLang="en-US"/>
              <a:t>　</a:t>
            </a:r>
            <a:r>
              <a:rPr lang="ja-JP" altLang="ja-JP" sz="1800" b="1" kern="0">
                <a:effectLst/>
                <a:ea typeface="AppleExternalUIFontJapanese-W4"/>
              </a:rPr>
              <a:t>安全領域線</a:t>
            </a:r>
            <a:r>
              <a:rPr lang="ja-JP" altLang="ja-JP">
                <a:effectLst/>
              </a:rPr>
              <a:t> </a:t>
            </a:r>
            <a:endParaRPr lang="en-US" altLang="ja-JP" b="1" dirty="0"/>
          </a:p>
          <a:p>
            <a:endParaRPr lang="en-US" altLang="ja-JP" dirty="0"/>
          </a:p>
          <a:p>
            <a:r>
              <a:rPr lang="ja-JP" altLang="en-US" sz="1400" dirty="0"/>
              <a:t>切れてほしくない文字やデザインはこちらの領域内に納めてください。</a:t>
            </a:r>
          </a:p>
          <a:p>
            <a:r>
              <a:rPr lang="ja-JP" altLang="en-US" sz="1400" dirty="0"/>
              <a:t>この枠外の文字などについては、縫製などにより切れてしまう可能性がございます。</a:t>
            </a:r>
            <a:endParaRPr lang="en-US" altLang="ja-JP" dirty="0"/>
          </a:p>
          <a:p>
            <a:endParaRPr lang="en-US" altLang="ja-JP" dirty="0"/>
          </a:p>
          <a:p>
            <a:endParaRPr lang="en-US" altLang="ja-JP" dirty="0"/>
          </a:p>
          <a:p>
            <a:r>
              <a:rPr lang="ja-JP" altLang="en-US" dirty="0"/>
              <a:t>　　　　　　　　</a:t>
            </a:r>
            <a:r>
              <a:rPr lang="en-US" altLang="ja-JP" dirty="0"/>
              <a:t>…</a:t>
            </a:r>
            <a:r>
              <a:rPr lang="ja-JP" altLang="en-US" dirty="0"/>
              <a:t>　</a:t>
            </a:r>
            <a:r>
              <a:rPr lang="ja-JP" altLang="en-US" b="1" dirty="0"/>
              <a:t>縫製・折り返し（ヘム）部分</a:t>
            </a:r>
            <a:endParaRPr lang="en-US" altLang="ja-JP" b="1" dirty="0"/>
          </a:p>
          <a:p>
            <a:endParaRPr lang="en-US" altLang="ja-JP" dirty="0"/>
          </a:p>
          <a:p>
            <a:r>
              <a:rPr lang="ja-JP" altLang="en-US" sz="1400" dirty="0"/>
              <a:t>縫製部分になります。</a:t>
            </a:r>
            <a:endParaRPr lang="en-US" altLang="ja-JP" sz="1400" dirty="0"/>
          </a:p>
          <a:p>
            <a:r>
              <a:rPr lang="ja-JP" altLang="en-US" sz="1400" dirty="0"/>
              <a:t>この部分にデザインを配置する場合、生地素材による滲みが発生しやすくなります。</a:t>
            </a:r>
          </a:p>
          <a:p>
            <a:r>
              <a:rPr lang="ja-JP" altLang="en-US" sz="1400" dirty="0"/>
              <a:t>滲みが目立つデザインは配置せず、</a:t>
            </a:r>
            <a:r>
              <a:rPr lang="en-US" altLang="ja-JP" sz="1400" dirty="0"/>
              <a:t>1</a:t>
            </a:r>
            <a:r>
              <a:rPr lang="ja-JP" altLang="en-US" sz="1400" dirty="0"/>
              <a:t>色ベタ塗り又は白無地をおすすめいたします。</a:t>
            </a:r>
            <a:endParaRPr kumimoji="1" lang="en-US" altLang="ja-JP" dirty="0"/>
          </a:p>
        </p:txBody>
      </p:sp>
      <p:pic>
        <p:nvPicPr>
          <p:cNvPr id="3" name="図 2" descr="ピアノ が含まれている画像&#10;&#10;自動的に生成された説明">
            <a:extLst>
              <a:ext uri="{FF2B5EF4-FFF2-40B4-BE49-F238E27FC236}">
                <a16:creationId xmlns:a16="http://schemas.microsoft.com/office/drawing/2014/main" id="{573FEB3E-FE5E-4A9A-BA6E-7AB01A74D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1" y="4883988"/>
            <a:ext cx="1558561" cy="583602"/>
          </a:xfrm>
          <a:prstGeom prst="rect">
            <a:avLst/>
          </a:prstGeom>
          <a:solidFill>
            <a:srgbClr val="E0F2FD"/>
          </a:solidFill>
        </p:spPr>
      </p:pic>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1" y="3375005"/>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81" y="1633973"/>
            <a:ext cx="1558561" cy="583602"/>
          </a:xfrm>
          <a:prstGeom prst="rect">
            <a:avLst/>
          </a:prstGeom>
        </p:spPr>
      </p:pic>
    </p:spTree>
    <p:extLst>
      <p:ext uri="{BB962C8B-B14F-4D97-AF65-F5344CB8AC3E}">
        <p14:creationId xmlns:p14="http://schemas.microsoft.com/office/powerpoint/2010/main" val="14699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C90ABB5-79B4-48EA-B178-0943FF460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01" y="3284214"/>
            <a:ext cx="7222945" cy="2251937"/>
          </a:xfrm>
          <a:prstGeom prst="rect">
            <a:avLst/>
          </a:prstGeom>
        </p:spPr>
      </p:pic>
      <p:sp>
        <p:nvSpPr>
          <p:cNvPr id="4" name="テキスト ボックス 3">
            <a:extLst>
              <a:ext uri="{FF2B5EF4-FFF2-40B4-BE49-F238E27FC236}">
                <a16:creationId xmlns:a16="http://schemas.microsoft.com/office/drawing/2014/main" id="{7CF8228F-AC2E-47FC-B0FF-04C53325B9C5}"/>
              </a:ext>
            </a:extLst>
          </p:cNvPr>
          <p:cNvSpPr txBox="1"/>
          <p:nvPr/>
        </p:nvSpPr>
        <p:spPr>
          <a:xfrm>
            <a:off x="262120" y="932726"/>
            <a:ext cx="11483789" cy="1877437"/>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400" dirty="0"/>
          </a:p>
          <a:p>
            <a:r>
              <a:rPr lang="ja-JP" altLang="en-US" sz="1400" dirty="0"/>
              <a:t>デザインに使用する色は下記の基本色よりお選びください。</a:t>
            </a:r>
          </a:p>
          <a:p>
            <a:r>
              <a:rPr lang="ja-JP" altLang="en-US" sz="1400" dirty="0"/>
              <a:t>印刷用データへの変換により、入稿フォーマット上の色と実際の印刷色に差異が生じます。</a:t>
            </a:r>
          </a:p>
          <a:p>
            <a:r>
              <a:rPr lang="ja-JP" altLang="en-US" sz="1400" dirty="0"/>
              <a:t>印刷インクは</a:t>
            </a:r>
            <a:r>
              <a:rPr lang="en-US" altLang="ja-JP" sz="1400" dirty="0"/>
              <a:t>DIC</a:t>
            </a:r>
            <a:r>
              <a:rPr lang="ja-JP" altLang="en-US" sz="1400" dirty="0"/>
              <a:t>カラーガイドに合わせて作成いたしますので、カラーガイドをご参照くださいますようお願いいたします。</a:t>
            </a:r>
          </a:p>
          <a:p>
            <a:r>
              <a:rPr lang="ja-JP" altLang="en-US" sz="1400" dirty="0"/>
              <a:t>基本色以外のお色をご希望の場合はご希望の色の</a:t>
            </a:r>
            <a:r>
              <a:rPr lang="en-US" altLang="ja-JP" sz="1400" dirty="0"/>
              <a:t>DIC</a:t>
            </a:r>
            <a:r>
              <a:rPr lang="ja-JP" altLang="en-US" sz="1400" dirty="0"/>
              <a:t>番号をご指定ください。</a:t>
            </a:r>
          </a:p>
          <a:p>
            <a:r>
              <a:rPr lang="en-US" altLang="ja-JP" sz="1400" dirty="0">
                <a:solidFill>
                  <a:srgbClr val="FF0000"/>
                </a:solidFill>
              </a:rPr>
              <a:t>※</a:t>
            </a:r>
            <a:r>
              <a:rPr lang="ja-JP" altLang="en-US" sz="1400" dirty="0">
                <a:solidFill>
                  <a:srgbClr val="FF0000"/>
                </a:solidFill>
              </a:rPr>
              <a:t>ご希望の色によってはご用意できない場合がございます。</a:t>
            </a:r>
          </a:p>
          <a:p>
            <a:r>
              <a:rPr lang="ja-JP" altLang="en-US" sz="1400" dirty="0">
                <a:solidFill>
                  <a:srgbClr val="FF0000"/>
                </a:solidFill>
              </a:rPr>
              <a:t>　その場合、他の色に変換いただくか、近似色での印刷をご案内させていただきます。予めご了承くださいますようお願い申し上げます。</a:t>
            </a:r>
            <a:endParaRPr lang="en-US" altLang="ja-JP" sz="1400" dirty="0">
              <a:solidFill>
                <a:srgbClr val="FF0000"/>
              </a:solidFill>
            </a:endParaRPr>
          </a:p>
        </p:txBody>
      </p:sp>
      <p:sp>
        <p:nvSpPr>
          <p:cNvPr id="5" name="テキスト ボックス 4">
            <a:extLst>
              <a:ext uri="{FF2B5EF4-FFF2-40B4-BE49-F238E27FC236}">
                <a16:creationId xmlns:a16="http://schemas.microsoft.com/office/drawing/2014/main" id="{F7B26C47-1429-45EF-A67E-A5E022BD7C5E}"/>
              </a:ext>
            </a:extLst>
          </p:cNvPr>
          <p:cNvSpPr txBox="1"/>
          <p:nvPr/>
        </p:nvSpPr>
        <p:spPr>
          <a:xfrm>
            <a:off x="208580" y="6016700"/>
            <a:ext cx="2160000" cy="720000"/>
          </a:xfrm>
          <a:prstGeom prst="rect">
            <a:avLst/>
          </a:prstGeom>
          <a:noFill/>
        </p:spPr>
        <p:txBody>
          <a:bodyPr wrap="square" rtlCol="0">
            <a:spAutoFit/>
          </a:bodyPr>
          <a:lstStyle/>
          <a:p>
            <a:pPr>
              <a:lnSpc>
                <a:spcPct val="150000"/>
              </a:lnSpc>
            </a:pPr>
            <a:r>
              <a:rPr lang="ja-JP" altLang="en-US" sz="1400" dirty="0"/>
              <a:t>①</a:t>
            </a:r>
            <a:r>
              <a:rPr lang="en-US" altLang="ja-JP" sz="1400" dirty="0"/>
              <a:t>1</a:t>
            </a:r>
            <a:r>
              <a:rPr lang="ja-JP" altLang="en-US" sz="1400" dirty="0"/>
              <a:t>色目：</a:t>
            </a:r>
            <a:r>
              <a:rPr lang="en-US" altLang="ja-JP" sz="1400" dirty="0"/>
              <a:t>DIC</a:t>
            </a:r>
            <a:endParaRPr kumimoji="1" lang="en-US" altLang="ja-JP" sz="1400" dirty="0"/>
          </a:p>
          <a:p>
            <a:pPr>
              <a:lnSpc>
                <a:spcPct val="150000"/>
              </a:lnSpc>
            </a:pPr>
            <a:r>
              <a:rPr lang="ja-JP" altLang="en-US" sz="1400" dirty="0"/>
              <a:t>⑤</a:t>
            </a:r>
            <a:r>
              <a:rPr lang="en-US" altLang="ja-JP" sz="1400" dirty="0"/>
              <a:t>5</a:t>
            </a:r>
            <a:r>
              <a:rPr lang="ja-JP" altLang="en-US" sz="1400" dirty="0"/>
              <a:t>色目：</a:t>
            </a:r>
            <a:r>
              <a:rPr lang="en-US" altLang="ja-JP" sz="1400" dirty="0"/>
              <a:t>DIC</a:t>
            </a:r>
            <a:endParaRPr kumimoji="1" lang="ja-JP" altLang="en-US" sz="1400" dirty="0"/>
          </a:p>
        </p:txBody>
      </p:sp>
      <p:sp>
        <p:nvSpPr>
          <p:cNvPr id="6" name="正方形/長方形 5">
            <a:extLst>
              <a:ext uri="{FF2B5EF4-FFF2-40B4-BE49-F238E27FC236}">
                <a16:creationId xmlns:a16="http://schemas.microsoft.com/office/drawing/2014/main" id="{0BEAFB93-93BB-485C-A083-FF00D9101926}"/>
              </a:ext>
            </a:extLst>
          </p:cNvPr>
          <p:cNvSpPr/>
          <p:nvPr/>
        </p:nvSpPr>
        <p:spPr>
          <a:xfrm>
            <a:off x="208580" y="2958213"/>
            <a:ext cx="902811" cy="307777"/>
          </a:xfrm>
          <a:prstGeom prst="rect">
            <a:avLst/>
          </a:prstGeom>
        </p:spPr>
        <p:txBody>
          <a:bodyPr wrap="none">
            <a:spAutoFit/>
          </a:bodyPr>
          <a:lstStyle/>
          <a:p>
            <a:r>
              <a:rPr lang="ja-JP" altLang="en-US" sz="1400" dirty="0">
                <a:highlight>
                  <a:srgbClr val="FFFF00"/>
                </a:highlight>
              </a:rPr>
              <a:t>〇基本色</a:t>
            </a:r>
            <a:endParaRPr lang="en-US" altLang="ja-JP" sz="1400" dirty="0">
              <a:highlight>
                <a:srgbClr val="FFFF00"/>
              </a:highlight>
            </a:endParaRPr>
          </a:p>
        </p:txBody>
      </p:sp>
      <p:sp>
        <p:nvSpPr>
          <p:cNvPr id="7" name="正方形/長方形 6">
            <a:extLst>
              <a:ext uri="{FF2B5EF4-FFF2-40B4-BE49-F238E27FC236}">
                <a16:creationId xmlns:a16="http://schemas.microsoft.com/office/drawing/2014/main" id="{739C1133-EE7F-4035-8FB4-9A6AA46B2080}"/>
              </a:ext>
            </a:extLst>
          </p:cNvPr>
          <p:cNvSpPr/>
          <p:nvPr/>
        </p:nvSpPr>
        <p:spPr>
          <a:xfrm>
            <a:off x="208580" y="5620771"/>
            <a:ext cx="9144000" cy="385298"/>
          </a:xfrm>
          <a:prstGeom prst="rect">
            <a:avLst/>
          </a:prstGeom>
        </p:spPr>
        <p:txBody>
          <a:bodyPr wrap="square">
            <a:spAutoFit/>
          </a:bodyPr>
          <a:lstStyle/>
          <a:p>
            <a:pPr>
              <a:lnSpc>
                <a:spcPct val="150000"/>
              </a:lnSpc>
            </a:pPr>
            <a:r>
              <a:rPr lang="ja-JP" altLang="en-US" sz="1400" dirty="0">
                <a:highlight>
                  <a:srgbClr val="FFFF00"/>
                </a:highlight>
              </a:rPr>
              <a:t>〇希望印刷色記入欄</a:t>
            </a:r>
            <a:r>
              <a:rPr lang="ja-JP" altLang="en-US" sz="1400" dirty="0"/>
              <a:t>　ご希望の印刷インクを基本色（または</a:t>
            </a:r>
            <a:r>
              <a:rPr lang="en-US" altLang="ja-JP" sz="1400" dirty="0"/>
              <a:t>DIC</a:t>
            </a:r>
            <a:r>
              <a:rPr lang="ja-JP" altLang="en-US" sz="1400" dirty="0"/>
              <a:t>カラーガイド）から選び、ご記入ください。</a:t>
            </a:r>
            <a:endParaRPr lang="en-US" altLang="ja-JP" sz="1400" dirty="0"/>
          </a:p>
        </p:txBody>
      </p:sp>
      <p:sp>
        <p:nvSpPr>
          <p:cNvPr id="8" name="テキスト ボックス 7">
            <a:extLst>
              <a:ext uri="{FF2B5EF4-FFF2-40B4-BE49-F238E27FC236}">
                <a16:creationId xmlns:a16="http://schemas.microsoft.com/office/drawing/2014/main" id="{7AE0289C-0098-4F45-A4EA-469EAE50AE70}"/>
              </a:ext>
            </a:extLst>
          </p:cNvPr>
          <p:cNvSpPr txBox="1"/>
          <p:nvPr/>
        </p:nvSpPr>
        <p:spPr>
          <a:xfrm>
            <a:off x="2368580" y="6016700"/>
            <a:ext cx="2160000" cy="720000"/>
          </a:xfrm>
          <a:prstGeom prst="rect">
            <a:avLst/>
          </a:prstGeom>
          <a:noFill/>
        </p:spPr>
        <p:txBody>
          <a:bodyPr wrap="square" rtlCol="0">
            <a:spAutoFit/>
          </a:bodyPr>
          <a:lstStyle/>
          <a:p>
            <a:pPr>
              <a:lnSpc>
                <a:spcPct val="150000"/>
              </a:lnSpc>
            </a:pPr>
            <a:r>
              <a:rPr lang="ja-JP" altLang="en-US" sz="1400" dirty="0"/>
              <a:t>②</a:t>
            </a:r>
            <a:r>
              <a:rPr lang="en-US" altLang="ja-JP" sz="1400" dirty="0"/>
              <a:t>2</a:t>
            </a:r>
            <a:r>
              <a:rPr lang="ja-JP" altLang="en-US" sz="1400" dirty="0"/>
              <a:t>色目：</a:t>
            </a:r>
            <a:r>
              <a:rPr lang="en-US" altLang="ja-JP" sz="1400" dirty="0"/>
              <a:t>DIC</a:t>
            </a:r>
          </a:p>
          <a:p>
            <a:pPr>
              <a:lnSpc>
                <a:spcPct val="150000"/>
              </a:lnSpc>
            </a:pPr>
            <a:r>
              <a:rPr lang="ja-JP" altLang="en-US" sz="1400" dirty="0"/>
              <a:t>⑥</a:t>
            </a:r>
            <a:r>
              <a:rPr lang="en-US" altLang="ja-JP" sz="1400" dirty="0"/>
              <a:t>6</a:t>
            </a:r>
            <a:r>
              <a:rPr lang="ja-JP" altLang="en-US" sz="1400" dirty="0"/>
              <a:t>色目：</a:t>
            </a:r>
            <a:r>
              <a:rPr lang="en-US" altLang="ja-JP" sz="1400" dirty="0"/>
              <a:t>DIC</a:t>
            </a:r>
            <a:endParaRPr lang="ja-JP" altLang="en-US" sz="1400" dirty="0"/>
          </a:p>
        </p:txBody>
      </p:sp>
      <p:sp>
        <p:nvSpPr>
          <p:cNvPr id="9" name="テキスト ボックス 8">
            <a:extLst>
              <a:ext uri="{FF2B5EF4-FFF2-40B4-BE49-F238E27FC236}">
                <a16:creationId xmlns:a16="http://schemas.microsoft.com/office/drawing/2014/main" id="{8FA2652F-372D-4A2C-83DF-B5597A326540}"/>
              </a:ext>
            </a:extLst>
          </p:cNvPr>
          <p:cNvSpPr txBox="1"/>
          <p:nvPr/>
        </p:nvSpPr>
        <p:spPr>
          <a:xfrm>
            <a:off x="4528580" y="6016700"/>
            <a:ext cx="2160000" cy="720000"/>
          </a:xfrm>
          <a:prstGeom prst="rect">
            <a:avLst/>
          </a:prstGeom>
          <a:noFill/>
        </p:spPr>
        <p:txBody>
          <a:bodyPr wrap="square" rtlCol="0">
            <a:spAutoFit/>
          </a:bodyPr>
          <a:lstStyle/>
          <a:p>
            <a:pPr>
              <a:lnSpc>
                <a:spcPct val="150000"/>
              </a:lnSpc>
            </a:pPr>
            <a:r>
              <a:rPr lang="ja-JP" altLang="en-US" sz="1400" dirty="0"/>
              <a:t>③</a:t>
            </a:r>
            <a:r>
              <a:rPr lang="en-US" altLang="ja-JP" sz="1400" dirty="0"/>
              <a:t>3</a:t>
            </a:r>
            <a:r>
              <a:rPr lang="ja-JP" altLang="en-US" sz="1400" dirty="0"/>
              <a:t>色目：</a:t>
            </a:r>
            <a:r>
              <a:rPr lang="en-US" altLang="ja-JP" sz="1400" dirty="0"/>
              <a:t>DIC</a:t>
            </a:r>
            <a:endParaRPr kumimoji="1" lang="en-US" altLang="ja-JP" sz="1400" dirty="0"/>
          </a:p>
          <a:p>
            <a:pPr>
              <a:lnSpc>
                <a:spcPct val="150000"/>
              </a:lnSpc>
            </a:pPr>
            <a:r>
              <a:rPr kumimoji="1" lang="ja-JP" altLang="en-US" sz="1400" dirty="0"/>
              <a:t>⑦</a:t>
            </a:r>
            <a:r>
              <a:rPr kumimoji="1" lang="en-US" altLang="ja-JP" sz="1400" dirty="0"/>
              <a:t>7</a:t>
            </a:r>
            <a:r>
              <a:rPr lang="ja-JP" altLang="en-US" sz="1400" dirty="0"/>
              <a:t>色目：</a:t>
            </a:r>
            <a:r>
              <a:rPr lang="en-US" altLang="ja-JP" sz="1400" dirty="0"/>
              <a:t>DIC</a:t>
            </a:r>
            <a:endParaRPr kumimoji="1" lang="ja-JP" altLang="en-US" sz="1400" dirty="0"/>
          </a:p>
        </p:txBody>
      </p:sp>
      <p:sp>
        <p:nvSpPr>
          <p:cNvPr id="10" name="テキスト ボックス 9">
            <a:extLst>
              <a:ext uri="{FF2B5EF4-FFF2-40B4-BE49-F238E27FC236}">
                <a16:creationId xmlns:a16="http://schemas.microsoft.com/office/drawing/2014/main" id="{9A087032-FC68-4B93-A903-AC15E2DBBD0F}"/>
              </a:ext>
            </a:extLst>
          </p:cNvPr>
          <p:cNvSpPr txBox="1"/>
          <p:nvPr/>
        </p:nvSpPr>
        <p:spPr>
          <a:xfrm>
            <a:off x="6688579" y="6016700"/>
            <a:ext cx="2160000" cy="720000"/>
          </a:xfrm>
          <a:prstGeom prst="rect">
            <a:avLst/>
          </a:prstGeom>
          <a:noFill/>
        </p:spPr>
        <p:txBody>
          <a:bodyPr wrap="square" rtlCol="0">
            <a:spAutoFit/>
          </a:bodyPr>
          <a:lstStyle/>
          <a:p>
            <a:pPr>
              <a:lnSpc>
                <a:spcPct val="150000"/>
              </a:lnSpc>
            </a:pPr>
            <a:r>
              <a:rPr kumimoji="1" lang="ja-JP" altLang="en-US" sz="1400" dirty="0"/>
              <a:t>④</a:t>
            </a:r>
            <a:r>
              <a:rPr kumimoji="1" lang="en-US" altLang="ja-JP" sz="1400" dirty="0"/>
              <a:t>4</a:t>
            </a:r>
            <a:r>
              <a:rPr lang="ja-JP" altLang="en-US" sz="1400" dirty="0"/>
              <a:t>色目：</a:t>
            </a:r>
            <a:r>
              <a:rPr lang="en-US" altLang="ja-JP" sz="1400" dirty="0"/>
              <a:t>DIC</a:t>
            </a:r>
            <a:endParaRPr kumimoji="1" lang="en-US" altLang="ja-JP" sz="1400" dirty="0"/>
          </a:p>
          <a:p>
            <a:pPr>
              <a:lnSpc>
                <a:spcPct val="150000"/>
              </a:lnSpc>
            </a:pPr>
            <a:r>
              <a:rPr kumimoji="1" lang="ja-JP" altLang="en-US" sz="1400" dirty="0"/>
              <a:t>⑧</a:t>
            </a:r>
            <a:r>
              <a:rPr kumimoji="1" lang="en-US" altLang="ja-JP" sz="1400" dirty="0"/>
              <a:t>8</a:t>
            </a:r>
            <a:r>
              <a:rPr lang="ja-JP" altLang="en-US" sz="1400" dirty="0"/>
              <a:t>色目：</a:t>
            </a:r>
            <a:r>
              <a:rPr lang="en-US" altLang="ja-JP" sz="1400" dirty="0"/>
              <a:t>DIC</a:t>
            </a:r>
            <a:r>
              <a:rPr lang="ja-JP" altLang="en-US" sz="1400" dirty="0"/>
              <a:t>　</a:t>
            </a:r>
            <a:endParaRPr kumimoji="1" lang="ja-JP" altLang="en-US" sz="1400" dirty="0"/>
          </a:p>
        </p:txBody>
      </p:sp>
      <p:sp>
        <p:nvSpPr>
          <p:cNvPr id="11" name="正方形/長方形 10">
            <a:extLst>
              <a:ext uri="{FF2B5EF4-FFF2-40B4-BE49-F238E27FC236}">
                <a16:creationId xmlns:a16="http://schemas.microsoft.com/office/drawing/2014/main" id="{467C0E5B-DAF8-430C-8CC1-51596581ACBA}"/>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Tree>
    <p:extLst>
      <p:ext uri="{BB962C8B-B14F-4D97-AF65-F5344CB8AC3E}">
        <p14:creationId xmlns:p14="http://schemas.microsoft.com/office/powerpoint/2010/main" val="941562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348376"/>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572676"/>
            <a:ext cx="11483789" cy="3970318"/>
          </a:xfrm>
          <a:prstGeom prst="rect">
            <a:avLst/>
          </a:prstGeom>
          <a:noFill/>
        </p:spPr>
        <p:txBody>
          <a:bodyPr wrap="square" rtlCol="0">
            <a:spAutoFit/>
          </a:bodyPr>
          <a:lstStyle/>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dirty="0"/>
          </a:p>
          <a:p>
            <a:r>
              <a:rPr lang="ja-JP" altLang="en-US"/>
              <a:t>・画像</a:t>
            </a:r>
            <a:r>
              <a:rPr lang="ja-JP" altLang="en-US" dirty="0"/>
              <a:t>の印刷、グラデーション表現、アミカケはご使用いただけません。</a:t>
            </a:r>
          </a:p>
          <a:p>
            <a:endParaRPr lang="en-US" altLang="ja-JP" dirty="0"/>
          </a:p>
          <a:p>
            <a:r>
              <a:rPr lang="ja-JP" altLang="en-US"/>
              <a:t>・ワードアート</a:t>
            </a:r>
            <a:r>
              <a:rPr lang="ja-JP" altLang="en-US" dirty="0"/>
              <a:t>などの変形した文字はデータ変換できない場合がございます。予めご了承ください。</a:t>
            </a:r>
            <a:endParaRPr lang="en-US" altLang="ja-JP" dirty="0"/>
          </a:p>
          <a:p>
            <a:endParaRPr lang="ja-JP" altLang="en-US" dirty="0"/>
          </a:p>
          <a:p>
            <a:r>
              <a:rPr lang="ja-JP" altLang="en-US"/>
              <a:t>・インク</a:t>
            </a:r>
            <a:r>
              <a:rPr lang="ja-JP" altLang="en-US" dirty="0"/>
              <a:t>による印刷滲み防止のため、線や文字の太さは</a:t>
            </a:r>
            <a:r>
              <a:rPr lang="en-US" altLang="ja-JP" dirty="0"/>
              <a:t>2mm</a:t>
            </a:r>
            <a:r>
              <a:rPr lang="ja-JP" altLang="en-US" dirty="0"/>
              <a:t>以上にしてください。</a:t>
            </a:r>
            <a:endParaRPr lang="en-US" altLang="ja-JP" dirty="0"/>
          </a:p>
          <a:p>
            <a:r>
              <a:rPr lang="ja-JP" altLang="en-US"/>
              <a:t>　細かすぎる</a:t>
            </a:r>
            <a:r>
              <a:rPr lang="ja-JP" altLang="en-US" dirty="0"/>
              <a:t>デザインは印刷に現れない場合がございます。ご注意くださいませ。</a:t>
            </a:r>
            <a:endParaRPr lang="en-US" altLang="ja-JP" dirty="0"/>
          </a:p>
          <a:p>
            <a:endParaRPr lang="ja-JP" altLang="en-US" dirty="0"/>
          </a:p>
          <a:p>
            <a:r>
              <a:rPr lang="ja-JP" altLang="en-US"/>
              <a:t>・フォント</a:t>
            </a:r>
            <a:r>
              <a:rPr lang="ja-JP" altLang="en-US" dirty="0"/>
              <a:t>は入稿フォーマット専用フォントとなりますため、全く同じフォントでの印刷ができかねます。</a:t>
            </a:r>
          </a:p>
          <a:p>
            <a:r>
              <a:rPr lang="ja-JP" altLang="en-US"/>
              <a:t>　類似</a:t>
            </a:r>
            <a:r>
              <a:rPr lang="ja-JP" altLang="en-US" dirty="0"/>
              <a:t>のフォントでの印刷となりますのでご注意くださいませ。</a:t>
            </a:r>
            <a:endParaRPr lang="en-US" altLang="ja-JP" dirty="0"/>
          </a:p>
          <a:p>
            <a:endParaRPr lang="ja-JP" altLang="en-US" dirty="0"/>
          </a:p>
          <a:p>
            <a:r>
              <a:rPr lang="ja-JP" altLang="en-US"/>
              <a:t>・確認用</a:t>
            </a:r>
            <a:r>
              <a:rPr lang="ja-JP" altLang="en-US" dirty="0"/>
              <a:t>の</a:t>
            </a:r>
            <a:r>
              <a:rPr lang="en-US" altLang="ja-JP" dirty="0"/>
              <a:t>PDF</a:t>
            </a:r>
            <a:r>
              <a:rPr lang="ja-JP" altLang="en-US" dirty="0"/>
              <a:t>または画面スクリーンショット画像を同じフォルダに格納いただき、</a:t>
            </a:r>
            <a:endParaRPr lang="en-US" altLang="ja-JP" dirty="0"/>
          </a:p>
          <a:p>
            <a:r>
              <a:rPr lang="ja-JP" altLang="en-US"/>
              <a:t>　お送り</a:t>
            </a:r>
            <a:r>
              <a:rPr lang="ja-JP" altLang="en-US" dirty="0"/>
              <a:t>くださいますようお願いいたします。</a:t>
            </a:r>
          </a:p>
        </p:txBody>
      </p:sp>
    </p:spTree>
    <p:extLst>
      <p:ext uri="{BB962C8B-B14F-4D97-AF65-F5344CB8AC3E}">
        <p14:creationId xmlns:p14="http://schemas.microsoft.com/office/powerpoint/2010/main" val="774441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3" name="図 2" descr="スクリーンショットの画面&#10;&#10;自動的に生成された説明">
            <a:extLst>
              <a:ext uri="{FF2B5EF4-FFF2-40B4-BE49-F238E27FC236}">
                <a16:creationId xmlns:a16="http://schemas.microsoft.com/office/drawing/2014/main" id="{949CABEC-E9C0-44A1-947E-4D6AF1BF29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8144"/>
            <a:ext cx="12192000" cy="6421712"/>
          </a:xfrm>
          <a:prstGeom prst="rect">
            <a:avLst/>
          </a:prstGeom>
        </p:spPr>
      </p:pic>
    </p:spTree>
    <p:extLst>
      <p:ext uri="{BB962C8B-B14F-4D97-AF65-F5344CB8AC3E}">
        <p14:creationId xmlns:p14="http://schemas.microsoft.com/office/powerpoint/2010/main" val="146349618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TotalTime>
  <Words>501</Words>
  <Application>Microsoft Macintosh PowerPoint</Application>
  <PresentationFormat>ワイド画面</PresentationFormat>
  <Paragraphs>56</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AppleExternalUIFontJapanese-W4</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33</cp:revision>
  <dcterms:created xsi:type="dcterms:W3CDTF">2020-04-30T05:25:00Z</dcterms:created>
  <dcterms:modified xsi:type="dcterms:W3CDTF">2025-02-21T01:41:26Z</dcterms:modified>
</cp:coreProperties>
</file>