
<file path=[Content_Types].xml><?xml version="1.0" encoding="utf-8"?>
<Types xmlns="http://schemas.openxmlformats.org/package/2006/content-types">
  <Default Extension="jpeg" ContentType="image/jpeg"/>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5" r:id="rId2"/>
    <p:sldId id="269" r:id="rId3"/>
    <p:sldId id="263" r:id="rId4"/>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7022" autoAdjust="0"/>
    <p:restoredTop sz="94660"/>
  </p:normalViewPr>
  <p:slideViewPr>
    <p:cSldViewPr snapToGrid="0" showGuides="1">
      <p:cViewPr varScale="1">
        <p:scale>
          <a:sx n="117" d="100"/>
          <a:sy n="117" d="100"/>
        </p:scale>
        <p:origin x="176" y="400"/>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media/image2.png>
</file>

<file path=ppt/media/image3.png>
</file>

<file path=ppt/media/image4.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8B0018D-6EE5-47FB-88E7-AB402D076AD9}"/>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F3D47392-ACD5-441C-82CE-5CF97123B47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8A107C44-50D8-493E-AF61-58405673B8CD}"/>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5" name="フッター プレースホルダー 4">
            <a:extLst>
              <a:ext uri="{FF2B5EF4-FFF2-40B4-BE49-F238E27FC236}">
                <a16:creationId xmlns:a16="http://schemas.microsoft.com/office/drawing/2014/main" id="{A21D7B9C-5D21-47CB-A636-60815369D6B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E9BCEB2-CEF8-4DB1-893F-F33F7BF5F6D9}"/>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36977860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59E9945-E02B-4F86-9BEB-7F000AFAA43E}"/>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A4EC6B6C-0309-4BB2-AB21-27B6BFAA4DB8}"/>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1ED5E54E-AADD-4722-9B3E-2A5C16DA79B4}"/>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5" name="フッター プレースホルダー 4">
            <a:extLst>
              <a:ext uri="{FF2B5EF4-FFF2-40B4-BE49-F238E27FC236}">
                <a16:creationId xmlns:a16="http://schemas.microsoft.com/office/drawing/2014/main" id="{0A4F9AB0-5792-42C5-957A-45535A553824}"/>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72B6622-5DBC-4331-BAEF-B820547E2689}"/>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254810241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C184335F-D98F-44EA-841A-03D39FA4718B}"/>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BD0DFA11-BB41-479C-9669-8ECE3DBBA0D4}"/>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A9E3AD74-EB4B-4CE8-9B1F-652EA9532C68}"/>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5" name="フッター プレースホルダー 4">
            <a:extLst>
              <a:ext uri="{FF2B5EF4-FFF2-40B4-BE49-F238E27FC236}">
                <a16:creationId xmlns:a16="http://schemas.microsoft.com/office/drawing/2014/main" id="{EC4B9133-9F9F-4DD1-A4A2-3CF5B6488406}"/>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22D974F-5858-483D-8532-73E50D1FB9EE}"/>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123652435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859DBDD-FC38-4CE9-9CE9-23817BB7DCA8}"/>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A114F836-6FF3-43CA-A7E5-6D7F3DCCCD40}"/>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CF1023F5-AB50-4B71-9189-BC9B5310B910}"/>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5" name="フッター プレースホルダー 4">
            <a:extLst>
              <a:ext uri="{FF2B5EF4-FFF2-40B4-BE49-F238E27FC236}">
                <a16:creationId xmlns:a16="http://schemas.microsoft.com/office/drawing/2014/main" id="{DD52B19D-079E-4FBB-BBD6-D3580FC6C842}"/>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0E5E7A3A-3A4C-49FA-A6E9-29B2784DFDF7}"/>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391377740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90EA640-A61E-4B9D-B1D4-6ADCB5491D34}"/>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A1146F0F-6E10-4955-91FE-0AF29B104332}"/>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E520A9D3-DF5B-4527-86C7-678A4581CDED}"/>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5" name="フッター プレースホルダー 4">
            <a:extLst>
              <a:ext uri="{FF2B5EF4-FFF2-40B4-BE49-F238E27FC236}">
                <a16:creationId xmlns:a16="http://schemas.microsoft.com/office/drawing/2014/main" id="{8BAF352A-4681-45AF-96D9-55C8DD9F964A}"/>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7B3BB8C1-F436-4898-8405-8C675F57B7B9}"/>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6412628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2FA74B4-6651-4334-818E-D794494E256B}"/>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BA8FEEC1-4266-47C3-92A2-6880D496798F}"/>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8D6B4E24-3FE4-407B-98F4-E93D9452EB64}"/>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11A0703F-F0C7-447A-8FC6-DC3B4B95E5FD}"/>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6" name="フッター プレースホルダー 5">
            <a:extLst>
              <a:ext uri="{FF2B5EF4-FFF2-40B4-BE49-F238E27FC236}">
                <a16:creationId xmlns:a16="http://schemas.microsoft.com/office/drawing/2014/main" id="{27E44B4D-74C6-435C-8D91-E1AF2D8F65FA}"/>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792A3680-CF25-4DAF-A3E1-36DFDCA067EB}"/>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158019513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993843C-5ECA-4F43-AC83-F5F698870116}"/>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1A400AFA-E8A6-4807-A917-A0D2C4D8910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3B12CFA8-E450-469D-ACB6-FE3FA6232F16}"/>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702D18DA-CD6F-4E69-B0C0-7865A8B1B3F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9763C8DE-C2CB-46B0-85FB-E6BC2E5EAF5D}"/>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15062DA2-2D90-428C-9FCA-240FDD52AB94}"/>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8" name="フッター プレースホルダー 7">
            <a:extLst>
              <a:ext uri="{FF2B5EF4-FFF2-40B4-BE49-F238E27FC236}">
                <a16:creationId xmlns:a16="http://schemas.microsoft.com/office/drawing/2014/main" id="{486E9EE9-2CE7-4598-9515-E8993C909B42}"/>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C1C09E56-158A-43CE-99D6-0F4DB3332272}"/>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41688664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0B67789-A798-42FC-B5BD-3AFB3BC0B699}"/>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8015F0E7-A04E-41DB-8225-D226F413BFF2}"/>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4" name="フッター プレースホルダー 3">
            <a:extLst>
              <a:ext uri="{FF2B5EF4-FFF2-40B4-BE49-F238E27FC236}">
                <a16:creationId xmlns:a16="http://schemas.microsoft.com/office/drawing/2014/main" id="{20052D92-3382-4BEE-85AB-E90D445C0F11}"/>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86852334-86F5-4921-85F3-3E6E925203E4}"/>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10056414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72EB88A3-F6FE-480A-B50B-980C25798AAB}"/>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3" name="フッター プレースホルダー 2">
            <a:extLst>
              <a:ext uri="{FF2B5EF4-FFF2-40B4-BE49-F238E27FC236}">
                <a16:creationId xmlns:a16="http://schemas.microsoft.com/office/drawing/2014/main" id="{A1412397-8C59-4756-B564-A29572AA1798}"/>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FD857372-A32F-485A-A208-720C272CBCBA}"/>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2872935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30C2C92-DC68-4446-A1BE-35AD2043E6D9}"/>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3638F9E4-6330-4EBA-B13E-1BAFA941684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AB979B3D-00CC-4FAF-9178-AB1CA6641D1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C5A0225F-7433-453F-B269-77B72F46724C}"/>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6" name="フッター プレースホルダー 5">
            <a:extLst>
              <a:ext uri="{FF2B5EF4-FFF2-40B4-BE49-F238E27FC236}">
                <a16:creationId xmlns:a16="http://schemas.microsoft.com/office/drawing/2014/main" id="{975055BD-9B15-47E6-9224-2A9E0732B055}"/>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0F67C51D-D630-4E85-9D2F-CBACEDC058B5}"/>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9018071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78AC87E-1600-43BC-B2C6-8B58ECBEEA38}"/>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83FF389C-7EDD-4A10-ACFE-51B8272111F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0D1F483F-A190-4209-9D51-D2EACDC4E5F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313FF881-3152-4F05-9D70-1CF4AE8B42F5}"/>
              </a:ext>
            </a:extLst>
          </p:cNvPr>
          <p:cNvSpPr>
            <a:spLocks noGrp="1"/>
          </p:cNvSpPr>
          <p:nvPr>
            <p:ph type="dt" sz="half" idx="10"/>
          </p:nvPr>
        </p:nvSpPr>
        <p:spPr/>
        <p:txBody>
          <a:bodyPr/>
          <a:lstStyle/>
          <a:p>
            <a:fld id="{17564B7A-29CF-4CFD-9DE5-6086F00EEBED}" type="datetimeFigureOut">
              <a:rPr kumimoji="1" lang="ja-JP" altLang="en-US" smtClean="0"/>
              <a:t>2025/2/21</a:t>
            </a:fld>
            <a:endParaRPr kumimoji="1" lang="ja-JP" altLang="en-US"/>
          </a:p>
        </p:txBody>
      </p:sp>
      <p:sp>
        <p:nvSpPr>
          <p:cNvPr id="6" name="フッター プレースホルダー 5">
            <a:extLst>
              <a:ext uri="{FF2B5EF4-FFF2-40B4-BE49-F238E27FC236}">
                <a16:creationId xmlns:a16="http://schemas.microsoft.com/office/drawing/2014/main" id="{B3C6E2BF-77BD-4CDC-B04F-35AC0ED8DAAA}"/>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2174DCC4-A97A-4C20-9C9B-BAACCAFAFBC2}"/>
              </a:ext>
            </a:extLst>
          </p:cNvPr>
          <p:cNvSpPr>
            <a:spLocks noGrp="1"/>
          </p:cNvSpPr>
          <p:nvPr>
            <p:ph type="sldNum" sz="quarter" idx="12"/>
          </p:nvPr>
        </p:nvSpPr>
        <p:spPr/>
        <p:txBody>
          <a:body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306587680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08D4BD5C-4A5D-4AA5-8127-5FF0D7A88A5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CB90E630-0D29-4F89-8014-0120DF4E2B4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23B8FA26-01E4-4806-B23A-67A8DDE48C4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7564B7A-29CF-4CFD-9DE5-6086F00EEBED}" type="datetimeFigureOut">
              <a:rPr kumimoji="1" lang="ja-JP" altLang="en-US" smtClean="0"/>
              <a:t>2025/2/21</a:t>
            </a:fld>
            <a:endParaRPr kumimoji="1" lang="ja-JP" altLang="en-US"/>
          </a:p>
        </p:txBody>
      </p:sp>
      <p:sp>
        <p:nvSpPr>
          <p:cNvPr id="5" name="フッター プレースホルダー 4">
            <a:extLst>
              <a:ext uri="{FF2B5EF4-FFF2-40B4-BE49-F238E27FC236}">
                <a16:creationId xmlns:a16="http://schemas.microsoft.com/office/drawing/2014/main" id="{815BAA0E-5D85-45F3-B9AD-9DF138DEC96C}"/>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31EFB3EF-AA80-4111-8991-28058FF162C1}"/>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C96904E-98D1-40A8-B12D-DD0B0508CCA9}" type="slidenum">
              <a:rPr kumimoji="1" lang="ja-JP" altLang="en-US" smtClean="0"/>
              <a:t>‹#›</a:t>
            </a:fld>
            <a:endParaRPr kumimoji="1" lang="ja-JP" altLang="en-US"/>
          </a:p>
        </p:txBody>
      </p:sp>
    </p:spTree>
    <p:extLst>
      <p:ext uri="{BB962C8B-B14F-4D97-AF65-F5344CB8AC3E}">
        <p14:creationId xmlns:p14="http://schemas.microsoft.com/office/powerpoint/2010/main" val="9132179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7.xml"/><Relationship Id="rId4" Type="http://schemas.openxmlformats.org/officeDocument/2006/relationships/image" Target="../media/image3.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4.jp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24B3F054-B6A8-56BE-DE0E-97BB7EF4B3BB}"/>
              </a:ext>
            </a:extLst>
          </p:cNvPr>
          <p:cNvSpPr/>
          <p:nvPr/>
        </p:nvSpPr>
        <p:spPr>
          <a:xfrm>
            <a:off x="169200" y="199520"/>
            <a:ext cx="10956846" cy="523220"/>
          </a:xfrm>
          <a:prstGeom prst="rect">
            <a:avLst/>
          </a:prstGeom>
          <a:noFill/>
        </p:spPr>
        <p:txBody>
          <a:bodyPr wrap="none" lIns="91440" tIns="45720" rIns="91440" bIns="45720">
            <a:spAutoFit/>
          </a:bodyPr>
          <a:lstStyle/>
          <a:p>
            <a:pPr algn="ctr"/>
            <a:r>
              <a:rPr lang="ja-JP" altLang="en-US" sz="2800" b="1" cap="none" spc="0" dirty="0">
                <a:ln w="0">
                  <a:noFill/>
                </a:ln>
                <a:solidFill>
                  <a:schemeClr val="tx1"/>
                </a:solidFill>
              </a:rPr>
              <a:t>■入稿フォーマットについてのご注意事項（フルカラープリント）</a:t>
            </a:r>
            <a:endParaRPr lang="en-US" altLang="ja-JP" sz="2800" b="1" cap="none" spc="0" dirty="0">
              <a:ln w="0">
                <a:noFill/>
              </a:ln>
              <a:solidFill>
                <a:schemeClr val="tx1"/>
              </a:solidFill>
            </a:endParaRPr>
          </a:p>
        </p:txBody>
      </p:sp>
      <p:sp>
        <p:nvSpPr>
          <p:cNvPr id="4" name="テキスト ボックス 3">
            <a:extLst>
              <a:ext uri="{FF2B5EF4-FFF2-40B4-BE49-F238E27FC236}">
                <a16:creationId xmlns:a16="http://schemas.microsoft.com/office/drawing/2014/main" id="{E096373F-57BF-DDCF-D48C-7DBE77456BC4}"/>
              </a:ext>
            </a:extLst>
          </p:cNvPr>
          <p:cNvSpPr txBox="1"/>
          <p:nvPr/>
        </p:nvSpPr>
        <p:spPr>
          <a:xfrm>
            <a:off x="440370" y="1154178"/>
            <a:ext cx="11483789" cy="5586145"/>
          </a:xfrm>
          <a:prstGeom prst="rect">
            <a:avLst/>
          </a:prstGeom>
          <a:noFill/>
        </p:spPr>
        <p:txBody>
          <a:bodyPr wrap="square" rtlCol="0">
            <a:spAutoFit/>
          </a:bodyPr>
          <a:lstStyle/>
          <a:p>
            <a:endParaRPr lang="en-US" altLang="ja-JP" sz="1700" dirty="0"/>
          </a:p>
          <a:p>
            <a:r>
              <a:rPr lang="ja-JP" altLang="en-US" sz="1700"/>
              <a:t>　　　　　　　　</a:t>
            </a:r>
            <a:r>
              <a:rPr lang="en-US" altLang="ja-JP" sz="1700" dirty="0"/>
              <a:t>…</a:t>
            </a:r>
            <a:r>
              <a:rPr lang="ja-JP" altLang="en-US" sz="1700" dirty="0"/>
              <a:t>　</a:t>
            </a:r>
            <a:r>
              <a:rPr lang="ja-JP" altLang="en-US" sz="1700" b="1" dirty="0"/>
              <a:t>タオル完成時の仕上がり線</a:t>
            </a:r>
            <a:endParaRPr lang="en-US" altLang="ja-JP" sz="1700" b="1" dirty="0"/>
          </a:p>
          <a:p>
            <a:endParaRPr lang="en-US" altLang="ja-JP" sz="1700" dirty="0"/>
          </a:p>
          <a:p>
            <a:r>
              <a:rPr lang="ja-JP" altLang="en-US" sz="1500" dirty="0"/>
              <a:t>出来上がりのタオルの線です。</a:t>
            </a:r>
            <a:endParaRPr lang="en-US" altLang="ja-JP" sz="1500" dirty="0"/>
          </a:p>
          <a:p>
            <a:r>
              <a:rPr lang="ja-JP" altLang="en-US" sz="1500" dirty="0"/>
              <a:t>加工の工程上、多少のズレが発生いたしますので目安としてお考えください。</a:t>
            </a:r>
            <a:endParaRPr lang="en-US" altLang="ja-JP" sz="1500" dirty="0"/>
          </a:p>
          <a:p>
            <a:r>
              <a:rPr lang="ja-JP" altLang="en-US" sz="1500" dirty="0"/>
              <a:t>生地いっぱいに背景色を印刷したい場合、こちらの線いっぱいまで色を配置して</a:t>
            </a:r>
            <a:r>
              <a:rPr lang="ja-JP" altLang="en-US" sz="1500"/>
              <a:t>ください。</a:t>
            </a:r>
            <a:endParaRPr lang="en-US" altLang="ja-JP" sz="1500" dirty="0"/>
          </a:p>
          <a:p>
            <a:endParaRPr lang="en-US" altLang="ja-JP" sz="1700" dirty="0"/>
          </a:p>
          <a:p>
            <a:r>
              <a:rPr lang="ja-JP" altLang="en-US" sz="1700" dirty="0"/>
              <a:t>　　　　　　　　</a:t>
            </a:r>
            <a:r>
              <a:rPr lang="en-US" altLang="ja-JP" sz="1700" dirty="0"/>
              <a:t>…</a:t>
            </a:r>
            <a:r>
              <a:rPr lang="ja-JP" altLang="en-US" sz="1700"/>
              <a:t>　</a:t>
            </a:r>
            <a:r>
              <a:rPr lang="ja-JP" altLang="ja-JP" sz="1700" b="1" kern="0">
                <a:effectLst/>
                <a:ea typeface="AppleExternalUIFontJapanese-W4"/>
              </a:rPr>
              <a:t>安全領域線</a:t>
            </a:r>
            <a:r>
              <a:rPr lang="ja-JP" altLang="ja-JP" sz="1700">
                <a:effectLst/>
              </a:rPr>
              <a:t> </a:t>
            </a:r>
            <a:endParaRPr lang="en-US" altLang="ja-JP" sz="1700" b="1" dirty="0"/>
          </a:p>
          <a:p>
            <a:endParaRPr lang="en-US" altLang="ja-JP" sz="1700" dirty="0"/>
          </a:p>
          <a:p>
            <a:r>
              <a:rPr lang="ja-JP" altLang="en-US" sz="1500" dirty="0"/>
              <a:t>切れてほしくない文字やデザインはこちらの領域内に納めてください。</a:t>
            </a:r>
          </a:p>
          <a:p>
            <a:r>
              <a:rPr lang="ja-JP" altLang="en-US" sz="1500" dirty="0"/>
              <a:t>この枠外の文字などについては、縫製などにより切れてしまう可能性が</a:t>
            </a:r>
            <a:r>
              <a:rPr lang="ja-JP" altLang="en-US" sz="1500"/>
              <a:t>ございます。</a:t>
            </a:r>
            <a:endParaRPr lang="en-US" altLang="ja-JP" sz="1500" dirty="0"/>
          </a:p>
          <a:p>
            <a:endParaRPr lang="en-US" altLang="ja-JP" sz="1700" dirty="0"/>
          </a:p>
          <a:p>
            <a:r>
              <a:rPr lang="ja-JP" altLang="en-US" sz="1700" dirty="0"/>
              <a:t>　　　　　　　　</a:t>
            </a:r>
            <a:r>
              <a:rPr lang="en-US" altLang="ja-JP" sz="1700" dirty="0"/>
              <a:t>…</a:t>
            </a:r>
            <a:r>
              <a:rPr lang="ja-JP" altLang="en-US" sz="1700" dirty="0"/>
              <a:t>　</a:t>
            </a:r>
            <a:r>
              <a:rPr lang="ja-JP" altLang="en-US" sz="1700" b="1" dirty="0"/>
              <a:t>縫製・折り返し（ヘム）部分</a:t>
            </a:r>
            <a:endParaRPr lang="en-US" altLang="ja-JP" sz="1700" b="1" dirty="0"/>
          </a:p>
          <a:p>
            <a:endParaRPr lang="en-US" altLang="ja-JP" sz="1700" dirty="0"/>
          </a:p>
          <a:p>
            <a:r>
              <a:rPr lang="ja-JP" altLang="en-US" sz="1500" dirty="0"/>
              <a:t>縫製部分になります。</a:t>
            </a:r>
            <a:endParaRPr lang="en-US" altLang="ja-JP" sz="1500" dirty="0"/>
          </a:p>
          <a:p>
            <a:r>
              <a:rPr lang="ja-JP" altLang="en-US" sz="1500" dirty="0"/>
              <a:t>この部分にデザインを配置する場合、生地素材による滲みが発生しやすくなります。</a:t>
            </a:r>
          </a:p>
          <a:p>
            <a:r>
              <a:rPr lang="ja-JP" altLang="en-US" sz="1500" dirty="0"/>
              <a:t>滲みが目立つデザインは配置せず、</a:t>
            </a:r>
            <a:r>
              <a:rPr lang="en-US" altLang="ja-JP" sz="1500" dirty="0"/>
              <a:t>1</a:t>
            </a:r>
            <a:r>
              <a:rPr lang="ja-JP" altLang="en-US" sz="1500" dirty="0"/>
              <a:t>色ベタ塗り又は白無地をおすすめ</a:t>
            </a:r>
            <a:r>
              <a:rPr lang="ja-JP" altLang="en-US" sz="1500"/>
              <a:t>いたします。</a:t>
            </a:r>
          </a:p>
          <a:p>
            <a:endParaRPr kumimoji="1" lang="en-US" altLang="ja-JP" sz="1700" dirty="0"/>
          </a:p>
          <a:p>
            <a:r>
              <a:rPr lang="ja-JP" altLang="en-US" sz="1700"/>
              <a:t>　　　　　　　　</a:t>
            </a:r>
            <a:r>
              <a:rPr lang="en-US" altLang="ja-JP" sz="1700" dirty="0"/>
              <a:t>…</a:t>
            </a:r>
            <a:r>
              <a:rPr lang="ja-JP" altLang="en-US" sz="1700"/>
              <a:t>　</a:t>
            </a:r>
            <a:r>
              <a:rPr lang="ja-JP" altLang="ja-JP" sz="1700" b="1">
                <a:effectLst/>
                <a:ea typeface="Yu Gothic" panose="020B0400000000000000" pitchFamily="34" charset="-128"/>
                <a:cs typeface="Times New Roman" panose="02020603050405020304" pitchFamily="18" charset="0"/>
              </a:rPr>
              <a:t>塗り足し領域</a:t>
            </a:r>
            <a:r>
              <a:rPr lang="ja-JP" altLang="ja-JP" sz="1700">
                <a:effectLst/>
              </a:rPr>
              <a:t> </a:t>
            </a:r>
            <a:endParaRPr kumimoji="1" lang="en-US" altLang="ja-JP" sz="1700" dirty="0"/>
          </a:p>
          <a:p>
            <a:endParaRPr kumimoji="1" lang="en-US" altLang="ja-JP" sz="1700" dirty="0"/>
          </a:p>
          <a:p>
            <a:r>
              <a:rPr kumimoji="0" lang="ja-JP" altLang="ja-JP" sz="1500" b="0" i="0" u="none" strike="noStrike" cap="none" normalizeH="0" baseline="0">
                <a:ln>
                  <a:noFill/>
                </a:ln>
                <a:solidFill>
                  <a:schemeClr val="tx1"/>
                </a:solidFill>
                <a:effectLst/>
                <a:latin typeface="游明朝" panose="02020400000000000000" pitchFamily="18" charset="-128"/>
                <a:ea typeface="Yu Gothic" panose="020B0400000000000000" pitchFamily="34" charset="-128"/>
                <a:cs typeface="Times New Roman" panose="02020603050405020304" pitchFamily="18" charset="0"/>
              </a:rPr>
              <a:t>生地いっぱいに背景色を印刷したい場合、こちらの枠いっぱいまで色を配置してください。</a:t>
            </a:r>
            <a:endParaRPr kumimoji="0" lang="en-US" altLang="ja-JP" sz="1500" b="0" i="0" u="none" strike="noStrike" cap="none" normalizeH="0" baseline="0" dirty="0">
              <a:ln>
                <a:noFill/>
              </a:ln>
              <a:solidFill>
                <a:schemeClr val="tx1"/>
              </a:solidFill>
              <a:effectLst/>
              <a:latin typeface="游明朝" panose="02020400000000000000" pitchFamily="18" charset="-128"/>
              <a:ea typeface="Yu Gothic" panose="020B0400000000000000" pitchFamily="34" charset="-128"/>
              <a:cs typeface="Times New Roman" panose="02020603050405020304" pitchFamily="18" charset="0"/>
            </a:endParaRPr>
          </a:p>
          <a:p>
            <a:r>
              <a:rPr kumimoji="0" lang="ja-JP" altLang="ja-JP" sz="1500" b="0" i="0" u="none" strike="noStrike" cap="none" normalizeH="0" baseline="0">
                <a:ln>
                  <a:noFill/>
                </a:ln>
                <a:solidFill>
                  <a:schemeClr val="tx1"/>
                </a:solidFill>
                <a:effectLst/>
                <a:latin typeface="游明朝" panose="02020400000000000000" pitchFamily="18" charset="-128"/>
                <a:ea typeface="Yu Gothic" panose="020B0400000000000000" pitchFamily="34" charset="-128"/>
                <a:cs typeface="Times New Roman" panose="02020603050405020304" pitchFamily="18" charset="0"/>
              </a:rPr>
              <a:t>この線を越えた塗り足しは必要ございません。</a:t>
            </a:r>
            <a:endParaRPr kumimoji="0" lang="ja-JP" altLang="ja-JP" sz="1500" b="0" i="0" u="none" strike="noStrike" cap="none" normalizeH="0" baseline="0">
              <a:ln>
                <a:noFill/>
              </a:ln>
              <a:solidFill>
                <a:schemeClr val="tx1"/>
              </a:solidFill>
              <a:effectLst/>
              <a:latin typeface="Arial" panose="020B0604020202020204" pitchFamily="34" charset="0"/>
            </a:endParaRPr>
          </a:p>
        </p:txBody>
      </p:sp>
      <p:pic>
        <p:nvPicPr>
          <p:cNvPr id="8" name="図 7" descr="ピアノ が含まれている画像&#10;&#10;自動的に生成された説明">
            <a:extLst>
              <a:ext uri="{FF2B5EF4-FFF2-40B4-BE49-F238E27FC236}">
                <a16:creationId xmlns:a16="http://schemas.microsoft.com/office/drawing/2014/main" id="{C137175D-F119-DC24-291E-C8D1C413F975}"/>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567406" y="3984524"/>
            <a:ext cx="1558561" cy="583602"/>
          </a:xfrm>
          <a:prstGeom prst="rect">
            <a:avLst/>
          </a:prstGeom>
          <a:solidFill>
            <a:schemeClr val="bg1">
              <a:lumMod val="85000"/>
            </a:schemeClr>
          </a:solidFill>
        </p:spPr>
      </p:pic>
      <p:pic>
        <p:nvPicPr>
          <p:cNvPr id="10" name="図 9" descr="時計, メーター が含まれている画像&#10;&#10;自動的に生成された説明">
            <a:extLst>
              <a:ext uri="{FF2B5EF4-FFF2-40B4-BE49-F238E27FC236}">
                <a16:creationId xmlns:a16="http://schemas.microsoft.com/office/drawing/2014/main" id="{C8A04ABD-BDD5-7C9C-1F53-2BDD4744B20F}"/>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567406" y="2738223"/>
            <a:ext cx="1558561" cy="583602"/>
          </a:xfrm>
          <a:prstGeom prst="rect">
            <a:avLst/>
          </a:prstGeom>
          <a:solidFill>
            <a:srgbClr val="FCE6EF"/>
          </a:solidFill>
        </p:spPr>
      </p:pic>
      <p:pic>
        <p:nvPicPr>
          <p:cNvPr id="11" name="図 10" descr="黒い背景と白い文字&#10;&#10;自動的に生成された説明">
            <a:extLst>
              <a:ext uri="{FF2B5EF4-FFF2-40B4-BE49-F238E27FC236}">
                <a16:creationId xmlns:a16="http://schemas.microsoft.com/office/drawing/2014/main" id="{3ABC9583-3DEB-5205-80CC-A54FE98E6AD5}"/>
              </a:ext>
            </a:extLst>
          </p:cNvPr>
          <p:cNvPicPr>
            <a:picLocks noChangeAspect="1"/>
          </p:cNvPicPr>
          <p:nvPr/>
        </p:nvPicPr>
        <p:blipFill>
          <a:blip r:embed="rId4">
            <a:extLst>
              <a:ext uri="{28A0092B-C50C-407E-A947-70E740481C1C}">
                <a14:useLocalDpi xmlns:a14="http://schemas.microsoft.com/office/drawing/2010/main" val="0"/>
              </a:ext>
            </a:extLst>
          </a:blip>
          <a:stretch>
            <a:fillRect/>
          </a:stretch>
        </p:blipFill>
        <p:spPr>
          <a:xfrm>
            <a:off x="567406" y="1292091"/>
            <a:ext cx="1558561" cy="583602"/>
          </a:xfrm>
          <a:prstGeom prst="rect">
            <a:avLst/>
          </a:prstGeom>
        </p:spPr>
      </p:pic>
      <p:sp>
        <p:nvSpPr>
          <p:cNvPr id="12" name="正方形/長方形 11">
            <a:extLst>
              <a:ext uri="{FF2B5EF4-FFF2-40B4-BE49-F238E27FC236}">
                <a16:creationId xmlns:a16="http://schemas.microsoft.com/office/drawing/2014/main" id="{7AAFB8C2-4D6D-A9EC-7879-7146633B32F3}"/>
              </a:ext>
            </a:extLst>
          </p:cNvPr>
          <p:cNvSpPr/>
          <p:nvPr/>
        </p:nvSpPr>
        <p:spPr>
          <a:xfrm>
            <a:off x="536743" y="5431797"/>
            <a:ext cx="1619885" cy="606425"/>
          </a:xfrm>
          <a:prstGeom prst="rect">
            <a:avLst/>
          </a:prstGeom>
          <a:solidFill>
            <a:srgbClr val="E1F2FE"/>
          </a:solidFill>
          <a:ln>
            <a:noFill/>
          </a:ln>
        </p:spPr>
        <p:style>
          <a:lnRef idx="2">
            <a:schemeClr val="accent1">
              <a:shade val="15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13" name="テキスト ボックス 12">
            <a:extLst>
              <a:ext uri="{FF2B5EF4-FFF2-40B4-BE49-F238E27FC236}">
                <a16:creationId xmlns:a16="http://schemas.microsoft.com/office/drawing/2014/main" id="{50C3872E-ED05-B96E-1C4B-B8194BAE4DE6}"/>
              </a:ext>
            </a:extLst>
          </p:cNvPr>
          <p:cNvSpPr txBox="1"/>
          <p:nvPr/>
        </p:nvSpPr>
        <p:spPr>
          <a:xfrm>
            <a:off x="267841" y="818898"/>
            <a:ext cx="11483789" cy="369332"/>
          </a:xfrm>
          <a:prstGeom prst="rect">
            <a:avLst/>
          </a:prstGeom>
          <a:noFill/>
        </p:spPr>
        <p:txBody>
          <a:bodyPr wrap="square" rtlCol="0">
            <a:spAutoFit/>
          </a:bodyPr>
          <a:lstStyle/>
          <a:p>
            <a:r>
              <a:rPr lang="ja-JP" altLang="en-US" b="1" dirty="0">
                <a:solidFill>
                  <a:srgbClr val="0070C0"/>
                </a:solidFill>
              </a:rPr>
              <a:t>●線</a:t>
            </a:r>
            <a:r>
              <a:rPr lang="ja-JP" altLang="en-US" b="1">
                <a:solidFill>
                  <a:srgbClr val="0070C0"/>
                </a:solidFill>
              </a:rPr>
              <a:t>につきまして</a:t>
            </a:r>
            <a:endParaRPr kumimoji="1" lang="en-US" altLang="ja-JP" dirty="0"/>
          </a:p>
        </p:txBody>
      </p:sp>
    </p:spTree>
    <p:extLst>
      <p:ext uri="{BB962C8B-B14F-4D97-AF65-F5344CB8AC3E}">
        <p14:creationId xmlns:p14="http://schemas.microsoft.com/office/powerpoint/2010/main" val="25691427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a:extLst>
              <a:ext uri="{FF2B5EF4-FFF2-40B4-BE49-F238E27FC236}">
                <a16:creationId xmlns:a16="http://schemas.microsoft.com/office/drawing/2014/main" id="{C6DF71B3-0C87-41DD-9C0B-17ED05EA34D5}"/>
              </a:ext>
            </a:extLst>
          </p:cNvPr>
          <p:cNvSpPr/>
          <p:nvPr/>
        </p:nvSpPr>
        <p:spPr>
          <a:xfrm>
            <a:off x="172800" y="470827"/>
            <a:ext cx="10956846" cy="523220"/>
          </a:xfrm>
          <a:prstGeom prst="rect">
            <a:avLst/>
          </a:prstGeom>
          <a:noFill/>
        </p:spPr>
        <p:txBody>
          <a:bodyPr wrap="none" lIns="91440" tIns="45720" rIns="91440" bIns="45720">
            <a:spAutoFit/>
          </a:bodyPr>
          <a:lstStyle/>
          <a:p>
            <a:pPr algn="ctr"/>
            <a:r>
              <a:rPr lang="ja-JP" altLang="en-US" sz="2800" b="1" dirty="0">
                <a:ln w="0">
                  <a:noFill/>
                </a:ln>
              </a:rPr>
              <a:t>■入稿フォーマットについてのご注意事項（フルカラープリント）</a:t>
            </a:r>
            <a:endParaRPr lang="en-US" altLang="ja-JP" sz="2800" b="1" dirty="0">
              <a:ln w="0">
                <a:noFill/>
              </a:ln>
            </a:endParaRPr>
          </a:p>
        </p:txBody>
      </p:sp>
      <p:sp>
        <p:nvSpPr>
          <p:cNvPr id="7" name="テキスト ボックス 6">
            <a:extLst>
              <a:ext uri="{FF2B5EF4-FFF2-40B4-BE49-F238E27FC236}">
                <a16:creationId xmlns:a16="http://schemas.microsoft.com/office/drawing/2014/main" id="{6FFFEEE2-1C6B-4B23-9D91-7B1B91BE45AB}"/>
              </a:ext>
            </a:extLst>
          </p:cNvPr>
          <p:cNvSpPr txBox="1"/>
          <p:nvPr/>
        </p:nvSpPr>
        <p:spPr>
          <a:xfrm>
            <a:off x="261748" y="1396286"/>
            <a:ext cx="11483789" cy="5078313"/>
          </a:xfrm>
          <a:prstGeom prst="rect">
            <a:avLst/>
          </a:prstGeom>
          <a:noFill/>
        </p:spPr>
        <p:txBody>
          <a:bodyPr wrap="square" rtlCol="0">
            <a:spAutoFit/>
          </a:bodyPr>
          <a:lstStyle/>
          <a:p>
            <a:r>
              <a:rPr lang="ja-JP" altLang="en-US" b="1" dirty="0">
                <a:solidFill>
                  <a:srgbClr val="0070C0"/>
                </a:solidFill>
              </a:rPr>
              <a:t>●印刷色につきまして</a:t>
            </a:r>
            <a:endParaRPr lang="en-US" altLang="ja-JP" b="1" dirty="0">
              <a:solidFill>
                <a:srgbClr val="0070C0"/>
              </a:solidFill>
            </a:endParaRPr>
          </a:p>
          <a:p>
            <a:endParaRPr lang="en-US" altLang="ja-JP" sz="1600" b="1" dirty="0">
              <a:solidFill>
                <a:srgbClr val="0070C0"/>
              </a:solidFill>
            </a:endParaRPr>
          </a:p>
          <a:p>
            <a:r>
              <a:rPr lang="ja-JP" altLang="en-US" sz="1600"/>
              <a:t>印刷用</a:t>
            </a:r>
            <a:r>
              <a:rPr lang="ja-JP" altLang="en-US" sz="1600" dirty="0"/>
              <a:t>データへの変換により、入稿フォーマット上の色と実際の印刷色に差異が生じます。</a:t>
            </a:r>
          </a:p>
          <a:p>
            <a:r>
              <a:rPr lang="ja-JP" altLang="en-US" sz="1600"/>
              <a:t>色味</a:t>
            </a:r>
            <a:r>
              <a:rPr lang="ja-JP" altLang="en-US" sz="1600" dirty="0"/>
              <a:t>が大幅に変わってしまう場合があり、ご希望通りの色で仕上げることができないことを予めご了承ください。</a:t>
            </a:r>
            <a:endParaRPr lang="en-US" altLang="ja-JP" sz="1600" dirty="0"/>
          </a:p>
          <a:p>
            <a:endParaRPr lang="en-US" altLang="ja-JP" sz="1600" b="1" dirty="0">
              <a:solidFill>
                <a:srgbClr val="0070C0"/>
              </a:solidFill>
            </a:endParaRPr>
          </a:p>
          <a:p>
            <a:endParaRPr lang="en-US" altLang="ja-JP" sz="1600" b="1" dirty="0">
              <a:solidFill>
                <a:srgbClr val="0070C0"/>
              </a:solidFill>
            </a:endParaRPr>
          </a:p>
          <a:p>
            <a:r>
              <a:rPr lang="ja-JP" altLang="en-US" b="1" dirty="0">
                <a:solidFill>
                  <a:srgbClr val="0070C0"/>
                </a:solidFill>
              </a:rPr>
              <a:t>●その他ご注意事項につきまして</a:t>
            </a:r>
            <a:r>
              <a:rPr lang="ja-JP" altLang="en-US" dirty="0">
                <a:solidFill>
                  <a:srgbClr val="0070C0"/>
                </a:solidFill>
              </a:rPr>
              <a:t> </a:t>
            </a:r>
            <a:endParaRPr lang="en-US" altLang="ja-JP" dirty="0">
              <a:solidFill>
                <a:srgbClr val="0070C0"/>
              </a:solidFill>
            </a:endParaRPr>
          </a:p>
          <a:p>
            <a:endParaRPr kumimoji="1" lang="en-US" altLang="ja-JP" sz="1600" dirty="0"/>
          </a:p>
          <a:p>
            <a:r>
              <a:rPr lang="ja-JP" altLang="en-US" sz="1600"/>
              <a:t>・画像</a:t>
            </a:r>
            <a:r>
              <a:rPr lang="ja-JP" altLang="en-US" sz="1600" dirty="0"/>
              <a:t>の印刷、グラデーション表現、アミカケはご使用いただけません。</a:t>
            </a:r>
          </a:p>
          <a:p>
            <a:endParaRPr lang="en-US" altLang="ja-JP" sz="1600" dirty="0"/>
          </a:p>
          <a:p>
            <a:r>
              <a:rPr lang="ja-JP" altLang="en-US" sz="1600"/>
              <a:t>・ワードアート</a:t>
            </a:r>
            <a:r>
              <a:rPr lang="ja-JP" altLang="en-US" sz="1600" dirty="0"/>
              <a:t>などの変形した文字はデータ変換できない場合がございます。予めご了承ください。</a:t>
            </a:r>
            <a:endParaRPr lang="en-US" altLang="ja-JP" sz="1600" dirty="0"/>
          </a:p>
          <a:p>
            <a:endParaRPr lang="ja-JP" altLang="en-US" sz="1600" dirty="0"/>
          </a:p>
          <a:p>
            <a:r>
              <a:rPr lang="ja-JP" altLang="en-US" sz="1600"/>
              <a:t>・インク</a:t>
            </a:r>
            <a:r>
              <a:rPr lang="ja-JP" altLang="en-US" sz="1600" dirty="0"/>
              <a:t>による印刷滲み防止のため、線や文字の太さは</a:t>
            </a:r>
            <a:r>
              <a:rPr lang="en-US" altLang="ja-JP" sz="1600" dirty="0"/>
              <a:t>2mm</a:t>
            </a:r>
            <a:r>
              <a:rPr lang="ja-JP" altLang="en-US" sz="1600" dirty="0"/>
              <a:t>以上にしてください。</a:t>
            </a:r>
            <a:endParaRPr lang="en-US" altLang="ja-JP" sz="1600" dirty="0"/>
          </a:p>
          <a:p>
            <a:r>
              <a:rPr lang="ja-JP" altLang="en-US" sz="1600"/>
              <a:t>　細かすぎる</a:t>
            </a:r>
            <a:r>
              <a:rPr lang="ja-JP" altLang="en-US" sz="1600" dirty="0"/>
              <a:t>デザインは印刷に現れない場合がございます。ご注意くださいませ。</a:t>
            </a:r>
            <a:endParaRPr lang="en-US" altLang="ja-JP" sz="1600" dirty="0"/>
          </a:p>
          <a:p>
            <a:endParaRPr lang="ja-JP" altLang="en-US" sz="1600" dirty="0"/>
          </a:p>
          <a:p>
            <a:r>
              <a:rPr lang="ja-JP" altLang="en-US" sz="1600"/>
              <a:t>・フォント</a:t>
            </a:r>
            <a:r>
              <a:rPr lang="ja-JP" altLang="en-US" sz="1600" dirty="0"/>
              <a:t>はオフィス系専用フォントとなりますため、全く同じフォントでの印刷ができかねます。</a:t>
            </a:r>
          </a:p>
          <a:p>
            <a:r>
              <a:rPr lang="ja-JP" altLang="en-US" sz="1600"/>
              <a:t>　類似</a:t>
            </a:r>
            <a:r>
              <a:rPr lang="ja-JP" altLang="en-US" sz="1600" dirty="0"/>
              <a:t>のフォントでの印刷となりますのでご注意くださいませ。</a:t>
            </a:r>
            <a:endParaRPr lang="en-US" altLang="ja-JP" sz="1600" dirty="0"/>
          </a:p>
          <a:p>
            <a:endParaRPr lang="ja-JP" altLang="en-US" sz="1600" dirty="0"/>
          </a:p>
          <a:p>
            <a:r>
              <a:rPr lang="ja-JP" altLang="en-US" sz="1600"/>
              <a:t>・確認用</a:t>
            </a:r>
            <a:r>
              <a:rPr lang="ja-JP" altLang="en-US" sz="1600" dirty="0"/>
              <a:t>の</a:t>
            </a:r>
            <a:r>
              <a:rPr lang="en-US" altLang="ja-JP" sz="1600" dirty="0"/>
              <a:t>PDF</a:t>
            </a:r>
            <a:r>
              <a:rPr lang="ja-JP" altLang="en-US" sz="1600" dirty="0"/>
              <a:t>または画面スクリーンショット画像を同じフォルダに格納いただき、</a:t>
            </a:r>
            <a:endParaRPr lang="en-US" altLang="ja-JP" sz="1600" dirty="0"/>
          </a:p>
          <a:p>
            <a:r>
              <a:rPr lang="ja-JP" altLang="en-US" sz="1600"/>
              <a:t>　お送り</a:t>
            </a:r>
            <a:r>
              <a:rPr lang="ja-JP" altLang="en-US" sz="1600" dirty="0"/>
              <a:t>くださいますようお願いいたします。</a:t>
            </a:r>
          </a:p>
        </p:txBody>
      </p:sp>
    </p:spTree>
    <p:extLst>
      <p:ext uri="{BB962C8B-B14F-4D97-AF65-F5344CB8AC3E}">
        <p14:creationId xmlns:p14="http://schemas.microsoft.com/office/powerpoint/2010/main" val="211134012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図 3">
            <a:extLst>
              <a:ext uri="{FF2B5EF4-FFF2-40B4-BE49-F238E27FC236}">
                <a16:creationId xmlns:a16="http://schemas.microsoft.com/office/drawing/2014/main" id="{564962AE-18B0-4189-A85E-0D139B56EE50}"/>
              </a:ext>
            </a:extLst>
          </p:cNvPr>
          <p:cNvPicPr>
            <a:picLocks noChangeAspect="1"/>
          </p:cNvPicPr>
          <p:nvPr/>
        </p:nvPicPr>
        <p:blipFill>
          <a:blip r:embed="rId2">
            <a:extLst>
              <a:ext uri="{28A0092B-C50C-407E-A947-70E740481C1C}">
                <a14:useLocalDpi xmlns:a14="http://schemas.microsoft.com/office/drawing/2010/main" val="0"/>
              </a:ext>
            </a:extLst>
          </a:blip>
          <a:srcRect/>
          <a:stretch/>
        </p:blipFill>
        <p:spPr>
          <a:xfrm>
            <a:off x="471825" y="47112"/>
            <a:ext cx="11248349" cy="6810888"/>
          </a:xfrm>
          <a:prstGeom prst="rect">
            <a:avLst/>
          </a:prstGeom>
        </p:spPr>
      </p:pic>
    </p:spTree>
    <p:extLst>
      <p:ext uri="{BB962C8B-B14F-4D97-AF65-F5344CB8AC3E}">
        <p14:creationId xmlns:p14="http://schemas.microsoft.com/office/powerpoint/2010/main" val="313320287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68</TotalTime>
  <Words>385</Words>
  <Application>Microsoft Macintosh PowerPoint</Application>
  <PresentationFormat>ワイド画面</PresentationFormat>
  <Paragraphs>45</Paragraphs>
  <Slides>3</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3</vt:i4>
      </vt:variant>
    </vt:vector>
  </HeadingPairs>
  <TitlesOfParts>
    <vt:vector size="10" baseType="lpstr">
      <vt:lpstr>AppleExternalUIFontJapanese-W4</vt:lpstr>
      <vt:lpstr>Yu Gothic</vt:lpstr>
      <vt:lpstr>Yu Gothic</vt:lpstr>
      <vt:lpstr>游ゴシック Light</vt:lpstr>
      <vt:lpstr>游明朝</vt:lpstr>
      <vt:lpstr>Arial</vt:lpstr>
      <vt:lpstr>Office テーマ</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晋 大脇</dc:creator>
  <cp:lastModifiedBy>中島 美紀</cp:lastModifiedBy>
  <cp:revision>12</cp:revision>
  <dcterms:created xsi:type="dcterms:W3CDTF">2020-05-01T04:13:24Z</dcterms:created>
  <dcterms:modified xsi:type="dcterms:W3CDTF">2025-02-21T01:50:29Z</dcterms:modified>
</cp:coreProperties>
</file>

<file path=docProps/thumbnail.jpeg>
</file>