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63" r:id="rId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F2FD"/>
    <a:srgbClr val="D9ECF7"/>
    <a:srgbClr val="FCE6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94660"/>
  </p:normalViewPr>
  <p:slideViewPr>
    <p:cSldViewPr snapToGrid="0" showGuides="1">
      <p:cViewPr varScale="1">
        <p:scale>
          <a:sx n="127" d="100"/>
          <a:sy n="127" d="100"/>
        </p:scale>
        <p:origin x="576"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1E784A-977C-4C91-862D-888D4C9A98FC}"/>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2877A63D-C040-4866-9BCE-9E6FFE4FAD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BEF27ED7-CE0C-4133-AE59-C7C5F41C173A}"/>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24DF0D0-9DC9-45E7-A6F0-82FFED7067A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4525642-B560-4203-846F-58620EB31333}"/>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3782190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595454-1694-455B-8D61-D96E8DBB7EC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4F8463B-B855-4FEF-AAC0-B497E55E0956}"/>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6F9EE41-6153-4B95-90D6-163497B8370F}"/>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875CFA0-32B4-413E-A199-082D89C15C2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9B2973D-2E6C-49C2-AC4B-97EAED990C31}"/>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1692933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5A884E6-4738-478F-A2AB-D058A406AEDA}"/>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73A4C75-D8A0-48D7-8144-CA7EED912BF9}"/>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CDEC592-AE3C-4FE4-B923-69F7C75C8AEA}"/>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9DB5D401-B728-4B98-B11B-25BE2E1F7CA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AF869F7-4447-4A47-A484-0AAE36437506}"/>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2570230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3707D1F-7459-4DCD-B3BF-3D55060E1F9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1C2AA70-FCD1-46D3-9B5C-3AF6F1C4807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4B1713-1D09-46DB-8A51-B658031880FE}"/>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3A70A24A-C91E-43E4-961D-C50D317A48C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8A09BBD-B65A-4EFF-9160-22D8B6BC7670}"/>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3348372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FEEFA3C-61C6-4C01-AE80-7CACAAE5C177}"/>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DEEBD06-128F-41FE-90F4-4F5B70E6D6D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8907B23C-0216-4E02-8D57-36EB867473E3}"/>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E3D0DCF2-D42E-4222-A794-018223D192B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BA62CED-03DE-453F-A6DA-17793E60E071}"/>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3735360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AAE892-FBA1-4E1C-9CFA-C3E645BC625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CEB8E47-A21A-4C67-951F-AA2612506828}"/>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008F0624-5933-45DD-811A-6172213C444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7D8E3D24-1B0D-45FB-B076-727A44CB3576}"/>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6DC2561A-33BC-455E-925D-B321C30ACD1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847C572-36E9-466D-922C-BEAC3D05AAAC}"/>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3382756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7C4461-B84F-4EE4-A457-C5BCC9AC637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1F75448-2AC7-477F-8C31-6CB3EC245EA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4BD48BE9-8EC4-4B0E-B9F5-0AA9BE15DA1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1987EF05-57AC-43C3-90E5-ECEE5E50A0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B6B0670-9DB0-4F3C-9D33-AE2E82F6FE04}"/>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CFBB1813-4788-4F58-81C8-4E366EC870EE}"/>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2D0327C1-F558-4105-B2FE-C881AD77862A}"/>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26D4EDBE-D9C2-474A-AD52-15E64C7B9BE3}"/>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21619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F6E2FB-32C8-416B-9743-B9C64236242B}"/>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967BF90A-20F0-4630-B019-FE4FE64A0EB4}"/>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FF8EB9AA-2F3C-4AE7-A942-47E0ED04A97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B87988A-275B-4C42-8421-3F9FEB0A085B}"/>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3714725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09D1225-99FC-4D40-9350-A09543F6EB1E}"/>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D8D3B6D4-A734-4A58-A085-6563EBDA3F9B}"/>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A932B08-5628-4678-9508-656338057047}"/>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155453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736E826-D083-474C-B9B3-BDA7E309492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E485871-D96B-4CC0-A991-E299E05816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21AD226-E93F-4D2D-B1C6-87F286B0A1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D2C8BEC-DC1A-4E53-88D1-0501E75D761A}"/>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D4A974C3-B9C6-49C8-A2D8-6539AFD2A49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0A1FB17-C824-418B-93DF-A63CBB312710}"/>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2266020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29F665-3989-4324-BE1F-8A397EA0B96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6BB0F18E-6D6A-4975-A2A3-6EF58904D7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8D977FBD-9220-407C-A523-E4DC4E6C1A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A3FBE6A-93A0-441C-B545-FA93D1A9C393}"/>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90540EED-4DD4-4341-A1F6-A8DA160C3FA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5836457-D8E9-46FD-A605-9C7978C74578}"/>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2430052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F882CC6D-D158-435C-9F46-202BF88C8F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E4B6FB4-3C4A-410A-9694-241052C19CE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8CF8BA1-B827-40EE-839A-9447A1BCDC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54D18CA0-23E3-4ED2-9089-6E2793F72D0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D4255D7D-F93B-4E9E-8EED-D320A2F9D38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21937304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69200" y="19952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5" y="1154178"/>
            <a:ext cx="11483789" cy="5586145"/>
          </a:xfrm>
          <a:prstGeom prst="rect">
            <a:avLst/>
          </a:prstGeom>
          <a:noFill/>
        </p:spPr>
        <p:txBody>
          <a:bodyPr wrap="square" rtlCol="0">
            <a:spAutoFit/>
          </a:bodyPr>
          <a:lstStyle/>
          <a:p>
            <a:endParaRPr lang="en-US" altLang="ja-JP" sz="1700" dirty="0"/>
          </a:p>
          <a:p>
            <a:r>
              <a:rPr lang="ja-JP" altLang="en-US" sz="1700"/>
              <a:t>　　　　　　　　</a:t>
            </a:r>
            <a:r>
              <a:rPr lang="en-US" altLang="ja-JP" sz="1700" dirty="0"/>
              <a:t>…</a:t>
            </a:r>
            <a:r>
              <a:rPr lang="ja-JP" altLang="en-US" sz="1700" dirty="0"/>
              <a:t>　</a:t>
            </a:r>
            <a:r>
              <a:rPr lang="ja-JP" altLang="en-US" sz="1700" b="1" dirty="0"/>
              <a:t>タオル完成時の仕上がり線</a:t>
            </a:r>
            <a:endParaRPr lang="en-US" altLang="ja-JP" sz="1700" b="1" dirty="0"/>
          </a:p>
          <a:p>
            <a:endParaRPr lang="en-US" altLang="ja-JP" sz="1700" dirty="0"/>
          </a:p>
          <a:p>
            <a:r>
              <a:rPr lang="ja-JP" altLang="en-US" sz="1500" dirty="0"/>
              <a:t>出来上がりのタオルの線です。</a:t>
            </a:r>
            <a:endParaRPr lang="en-US" altLang="ja-JP" sz="1500" dirty="0"/>
          </a:p>
          <a:p>
            <a:r>
              <a:rPr lang="ja-JP" altLang="en-US" sz="1500" dirty="0"/>
              <a:t>加工の工程上、多少のズレが発生いたしますので目安としてお考えください。</a:t>
            </a:r>
            <a:endParaRPr lang="en-US" altLang="ja-JP" sz="1500" dirty="0"/>
          </a:p>
          <a:p>
            <a:r>
              <a:rPr lang="ja-JP" altLang="en-US" sz="1500" dirty="0"/>
              <a:t>生地いっぱいに背景色を印刷したい場合、こちらの線いっぱいまで色を配置して</a:t>
            </a:r>
            <a:r>
              <a:rPr lang="ja-JP" altLang="en-US" sz="1500"/>
              <a:t>ください。</a:t>
            </a:r>
            <a:endParaRPr lang="en-US" altLang="ja-JP" sz="1500" dirty="0"/>
          </a:p>
          <a:p>
            <a:endParaRPr lang="en-US" altLang="ja-JP" sz="1700" dirty="0"/>
          </a:p>
          <a:p>
            <a:r>
              <a:rPr lang="ja-JP" altLang="en-US" sz="1700" dirty="0"/>
              <a:t>　　　　　　　　</a:t>
            </a:r>
            <a:r>
              <a:rPr lang="en-US" altLang="ja-JP" sz="1700" dirty="0"/>
              <a:t>…</a:t>
            </a:r>
            <a:r>
              <a:rPr lang="ja-JP" altLang="en-US" sz="1700"/>
              <a:t>　</a:t>
            </a:r>
            <a:r>
              <a:rPr lang="ja-JP" altLang="ja-JP" sz="1700" b="1" kern="0">
                <a:effectLst/>
                <a:ea typeface="AppleExternalUIFontJapanese-W4"/>
              </a:rPr>
              <a:t>安全領域線</a:t>
            </a:r>
            <a:r>
              <a:rPr lang="ja-JP" altLang="ja-JP" sz="1700">
                <a:effectLst/>
              </a:rPr>
              <a:t> </a:t>
            </a:r>
            <a:endParaRPr lang="en-US" altLang="ja-JP" sz="1700" b="1" dirty="0"/>
          </a:p>
          <a:p>
            <a:endParaRPr lang="en-US" altLang="ja-JP" sz="1700" dirty="0"/>
          </a:p>
          <a:p>
            <a:r>
              <a:rPr lang="ja-JP" altLang="en-US" sz="1500" dirty="0"/>
              <a:t>切れてほしくない文字やデザインはこちらの領域内に納めてください。</a:t>
            </a:r>
          </a:p>
          <a:p>
            <a:r>
              <a:rPr lang="ja-JP" altLang="en-US" sz="1500" dirty="0"/>
              <a:t>この枠外の文字などについては、縫製などにより切れてしまう可能性が</a:t>
            </a:r>
            <a:r>
              <a:rPr lang="ja-JP" altLang="en-US" sz="1500"/>
              <a:t>ございます。</a:t>
            </a:r>
            <a:endParaRPr lang="en-US" altLang="ja-JP" sz="1500" dirty="0"/>
          </a:p>
          <a:p>
            <a:endParaRPr lang="en-US" altLang="ja-JP" sz="1700" dirty="0"/>
          </a:p>
          <a:p>
            <a:r>
              <a:rPr lang="ja-JP" altLang="en-US" sz="1700" dirty="0"/>
              <a:t>　　　　　　　　</a:t>
            </a:r>
            <a:r>
              <a:rPr lang="en-US" altLang="ja-JP" sz="1700" dirty="0"/>
              <a:t>…</a:t>
            </a:r>
            <a:r>
              <a:rPr lang="ja-JP" altLang="en-US" sz="1700" dirty="0"/>
              <a:t>　</a:t>
            </a:r>
            <a:r>
              <a:rPr lang="ja-JP" altLang="en-US" sz="1700" b="1" dirty="0"/>
              <a:t>縫製・折り返し（ヘム）部分</a:t>
            </a:r>
            <a:endParaRPr lang="en-US" altLang="ja-JP" sz="1700" b="1" dirty="0"/>
          </a:p>
          <a:p>
            <a:endParaRPr lang="en-US" altLang="ja-JP" sz="1700" dirty="0"/>
          </a:p>
          <a:p>
            <a:r>
              <a:rPr lang="ja-JP" altLang="en-US" sz="1500" dirty="0"/>
              <a:t>縫製部分になります。</a:t>
            </a:r>
            <a:endParaRPr lang="en-US" altLang="ja-JP" sz="1500" dirty="0"/>
          </a:p>
          <a:p>
            <a:r>
              <a:rPr lang="ja-JP" altLang="en-US" sz="1500" dirty="0"/>
              <a:t>この部分にデザインを配置する場合、生地素材による滲みが発生しやすくなります。</a:t>
            </a:r>
          </a:p>
          <a:p>
            <a:r>
              <a:rPr lang="ja-JP" altLang="en-US" sz="1500" dirty="0"/>
              <a:t>滲みが目立つデザインは配置せず、</a:t>
            </a:r>
            <a:r>
              <a:rPr lang="en-US" altLang="ja-JP" sz="1500" dirty="0"/>
              <a:t>1</a:t>
            </a:r>
            <a:r>
              <a:rPr lang="ja-JP" altLang="en-US" sz="1500" dirty="0"/>
              <a:t>色ベタ塗り又は白無地をおすすめ</a:t>
            </a:r>
            <a:r>
              <a:rPr lang="ja-JP" altLang="en-US" sz="1500"/>
              <a:t>いたします。</a:t>
            </a:r>
          </a:p>
          <a:p>
            <a:endParaRPr kumimoji="1" lang="en-US" altLang="ja-JP" sz="1700" dirty="0"/>
          </a:p>
          <a:p>
            <a:r>
              <a:rPr lang="ja-JP" altLang="en-US" sz="1700"/>
              <a:t>　　　　　　　　</a:t>
            </a:r>
            <a:r>
              <a:rPr lang="en-US" altLang="ja-JP" sz="1700" dirty="0"/>
              <a:t>…</a:t>
            </a:r>
            <a:r>
              <a:rPr lang="ja-JP" altLang="en-US" sz="1700"/>
              <a:t>　</a:t>
            </a:r>
            <a:r>
              <a:rPr lang="ja-JP" altLang="ja-JP" sz="1700" b="1">
                <a:effectLst/>
                <a:ea typeface="Yu Gothic" panose="020B0400000000000000" pitchFamily="34" charset="-128"/>
                <a:cs typeface="Times New Roman" panose="02020603050405020304" pitchFamily="18" charset="0"/>
              </a:rPr>
              <a:t>塗り足し領域</a:t>
            </a:r>
            <a:r>
              <a:rPr lang="ja-JP" altLang="ja-JP" sz="1700">
                <a:effectLst/>
              </a:rPr>
              <a:t> </a:t>
            </a:r>
            <a:endParaRPr kumimoji="1" lang="en-US" altLang="ja-JP" sz="1700" dirty="0"/>
          </a:p>
          <a:p>
            <a:endParaRPr kumimoji="1" lang="en-US" altLang="ja-JP" sz="1700" dirty="0"/>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生地いっぱいに背景色を印刷したい場合、こちらの枠いっぱいまで色を配置してください。</a:t>
            </a:r>
            <a:endParaRPr kumimoji="0" lang="en-US" altLang="ja-JP" sz="15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この線を越えた塗り足しは必要ございません。</a:t>
            </a:r>
            <a:endParaRPr kumimoji="0" lang="ja-JP" altLang="ja-JP" sz="1500" b="0" i="0" u="none" strike="noStrike" cap="none" normalizeH="0" baseline="0">
              <a:ln>
                <a:noFill/>
              </a:ln>
              <a:solidFill>
                <a:schemeClr val="tx1"/>
              </a:solidFill>
              <a:effectLst/>
              <a:latin typeface="Arial" panose="020B0604020202020204" pitchFamily="34" charset="0"/>
            </a:endParaRPr>
          </a:p>
        </p:txBody>
      </p:sp>
      <p:pic>
        <p:nvPicPr>
          <p:cNvPr id="3" name="図 2" descr="ピアノ が含まれている画像&#10;&#10;自動的に生成された説明">
            <a:extLst>
              <a:ext uri="{FF2B5EF4-FFF2-40B4-BE49-F238E27FC236}">
                <a16:creationId xmlns:a16="http://schemas.microsoft.com/office/drawing/2014/main" id="{573FEB3E-FE5E-4A9A-BA6E-7AB01A74DB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781" y="3999514"/>
            <a:ext cx="1558561" cy="583602"/>
          </a:xfrm>
          <a:prstGeom prst="rect">
            <a:avLst/>
          </a:prstGeom>
          <a:solidFill>
            <a:schemeClr val="bg1">
              <a:lumMod val="85000"/>
            </a:schemeClr>
          </a:solidFill>
        </p:spPr>
      </p:pic>
      <p:pic>
        <p:nvPicPr>
          <p:cNvPr id="6" name="図 5" descr="時計, メーター が含まれている画像&#10;&#10;自動的に生成された説明">
            <a:extLst>
              <a:ext uri="{FF2B5EF4-FFF2-40B4-BE49-F238E27FC236}">
                <a16:creationId xmlns:a16="http://schemas.microsoft.com/office/drawing/2014/main" id="{A5CA780D-1385-4094-829F-CE3C5F7775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781" y="2753213"/>
            <a:ext cx="1558561" cy="583602"/>
          </a:xfrm>
          <a:prstGeom prst="rect">
            <a:avLst/>
          </a:prstGeom>
          <a:solidFill>
            <a:srgbClr val="FCE6EF"/>
          </a:solidFill>
        </p:spPr>
      </p:pic>
      <p:pic>
        <p:nvPicPr>
          <p:cNvPr id="9" name="図 8" descr="黒い背景と白い文字&#10;&#10;自動的に生成された説明">
            <a:extLst>
              <a:ext uri="{FF2B5EF4-FFF2-40B4-BE49-F238E27FC236}">
                <a16:creationId xmlns:a16="http://schemas.microsoft.com/office/drawing/2014/main" id="{4B249395-1AD4-447E-BB57-661277E01A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781" y="1292091"/>
            <a:ext cx="1558561" cy="583602"/>
          </a:xfrm>
          <a:prstGeom prst="rect">
            <a:avLst/>
          </a:prstGeom>
        </p:spPr>
      </p:pic>
      <p:sp>
        <p:nvSpPr>
          <p:cNvPr id="8" name="正方形/長方形 7">
            <a:extLst>
              <a:ext uri="{FF2B5EF4-FFF2-40B4-BE49-F238E27FC236}">
                <a16:creationId xmlns:a16="http://schemas.microsoft.com/office/drawing/2014/main" id="{F62D8009-E29C-DF11-4F6C-DA082C46C423}"/>
              </a:ext>
            </a:extLst>
          </p:cNvPr>
          <p:cNvSpPr/>
          <p:nvPr/>
        </p:nvSpPr>
        <p:spPr>
          <a:xfrm>
            <a:off x="358118" y="5431797"/>
            <a:ext cx="1619885" cy="606425"/>
          </a:xfrm>
          <a:prstGeom prst="rect">
            <a:avLst/>
          </a:prstGeom>
          <a:solidFill>
            <a:srgbClr val="E1F2FE"/>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0" name="テキスト ボックス 9">
            <a:extLst>
              <a:ext uri="{FF2B5EF4-FFF2-40B4-BE49-F238E27FC236}">
                <a16:creationId xmlns:a16="http://schemas.microsoft.com/office/drawing/2014/main" id="{BCCFDF77-2B60-9830-9565-8B4A7A5CD879}"/>
              </a:ext>
            </a:extLst>
          </p:cNvPr>
          <p:cNvSpPr txBox="1"/>
          <p:nvPr/>
        </p:nvSpPr>
        <p:spPr>
          <a:xfrm>
            <a:off x="267841" y="818898"/>
            <a:ext cx="11483789" cy="369332"/>
          </a:xfrm>
          <a:prstGeom prst="rect">
            <a:avLst/>
          </a:prstGeom>
          <a:noFill/>
        </p:spPr>
        <p:txBody>
          <a:bodyPr wrap="square" rtlCol="0">
            <a:spAutoFit/>
          </a:bodyPr>
          <a:lstStyle/>
          <a:p>
            <a:r>
              <a:rPr lang="ja-JP" altLang="en-US" b="1" dirty="0">
                <a:solidFill>
                  <a:srgbClr val="0070C0"/>
                </a:solidFill>
              </a:rPr>
              <a:t>●線</a:t>
            </a:r>
            <a:r>
              <a:rPr lang="ja-JP" altLang="en-US" b="1">
                <a:solidFill>
                  <a:srgbClr val="0070C0"/>
                </a:solidFill>
              </a:rPr>
              <a:t>につきまして</a:t>
            </a:r>
            <a:endParaRPr kumimoji="1" lang="en-US" altLang="ja-JP" dirty="0"/>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35F57F79-6FC0-50BC-F76E-1DBC32163AC9}"/>
              </a:ext>
            </a:extLst>
          </p:cNvPr>
          <p:cNvSpPr/>
          <p:nvPr/>
        </p:nvSpPr>
        <p:spPr>
          <a:xfrm>
            <a:off x="192896" y="541163"/>
            <a:ext cx="10956846" cy="523220"/>
          </a:xfrm>
          <a:prstGeom prst="rect">
            <a:avLst/>
          </a:prstGeom>
          <a:noFill/>
        </p:spPr>
        <p:txBody>
          <a:bodyPr wrap="none" lIns="91440" tIns="45720" rIns="91440" bIns="45720">
            <a:spAutoFit/>
          </a:bodyPr>
          <a:lstStyle/>
          <a:p>
            <a:pPr algn="ctr"/>
            <a:r>
              <a:rPr lang="ja-JP" altLang="en-US" sz="2800" b="1" dirty="0">
                <a:ln w="0">
                  <a:noFill/>
                </a:ln>
              </a:rPr>
              <a:t>■入稿フォーマットについてのご注意事項（フルカラープリント）</a:t>
            </a:r>
            <a:endParaRPr lang="en-US" altLang="ja-JP" sz="2800" b="1" dirty="0">
              <a:ln w="0">
                <a:noFill/>
              </a:ln>
            </a:endParaRPr>
          </a:p>
        </p:txBody>
      </p:sp>
      <p:sp>
        <p:nvSpPr>
          <p:cNvPr id="3" name="テキスト ボックス 2">
            <a:extLst>
              <a:ext uri="{FF2B5EF4-FFF2-40B4-BE49-F238E27FC236}">
                <a16:creationId xmlns:a16="http://schemas.microsoft.com/office/drawing/2014/main" id="{002E382F-0F82-C8F8-2994-76BD01CC886A}"/>
              </a:ext>
            </a:extLst>
          </p:cNvPr>
          <p:cNvSpPr txBox="1"/>
          <p:nvPr/>
        </p:nvSpPr>
        <p:spPr>
          <a:xfrm>
            <a:off x="281844" y="1346702"/>
            <a:ext cx="11483789" cy="5078313"/>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600" b="1" dirty="0">
              <a:solidFill>
                <a:srgbClr val="0070C0"/>
              </a:solidFill>
            </a:endParaRPr>
          </a:p>
          <a:p>
            <a:r>
              <a:rPr lang="ja-JP" altLang="en-US" sz="1600" dirty="0"/>
              <a:t>印刷用データへの変換により、入稿フォーマット上の色と実際の印刷色に差異が生じます。</a:t>
            </a:r>
          </a:p>
          <a:p>
            <a:r>
              <a:rPr lang="ja-JP" altLang="en-US" sz="1600" dirty="0"/>
              <a:t>色味が大幅に変わってしまう場合があり、ご希望通りの色で仕上げることができないことを予めご了承ください。</a:t>
            </a:r>
            <a:endParaRPr lang="en-US" altLang="ja-JP" sz="1600" dirty="0"/>
          </a:p>
          <a:p>
            <a:endParaRPr lang="en-US" altLang="ja-JP" sz="1600" b="1" dirty="0">
              <a:solidFill>
                <a:srgbClr val="0070C0"/>
              </a:solidFill>
            </a:endParaRPr>
          </a:p>
          <a:p>
            <a:endParaRPr lang="en-US" altLang="ja-JP" sz="1600" b="1" dirty="0">
              <a:solidFill>
                <a:srgbClr val="0070C0"/>
              </a:solidFill>
            </a:endParaRPr>
          </a:p>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sz="1600" dirty="0"/>
          </a:p>
          <a:p>
            <a:r>
              <a:rPr lang="ja-JP" altLang="en-US" sz="1600"/>
              <a:t>・画像</a:t>
            </a:r>
            <a:r>
              <a:rPr lang="ja-JP" altLang="en-US" sz="1600" dirty="0"/>
              <a:t>の印刷、グラデーション表現、アミカケはご使用いただけません。</a:t>
            </a:r>
          </a:p>
          <a:p>
            <a:endParaRPr lang="en-US" altLang="ja-JP" sz="1600" dirty="0"/>
          </a:p>
          <a:p>
            <a:r>
              <a:rPr lang="ja-JP" altLang="en-US" sz="1600"/>
              <a:t>・ワードアート</a:t>
            </a:r>
            <a:r>
              <a:rPr lang="ja-JP" altLang="en-US" sz="1600" dirty="0"/>
              <a:t>などの変形した文字はデータ変換できない場合がございます。予めご了承ください。</a:t>
            </a:r>
            <a:endParaRPr lang="en-US" altLang="ja-JP" sz="1600" dirty="0"/>
          </a:p>
          <a:p>
            <a:endParaRPr lang="ja-JP" altLang="en-US" sz="1600" dirty="0"/>
          </a:p>
          <a:p>
            <a:r>
              <a:rPr lang="ja-JP" altLang="en-US" sz="1600"/>
              <a:t>・インク</a:t>
            </a:r>
            <a:r>
              <a:rPr lang="ja-JP" altLang="en-US" sz="1600" dirty="0"/>
              <a:t>による印刷滲み防止のため、線や文字の太さは</a:t>
            </a:r>
            <a:r>
              <a:rPr lang="en-US" altLang="ja-JP" sz="1600" dirty="0"/>
              <a:t>2mm</a:t>
            </a:r>
            <a:r>
              <a:rPr lang="ja-JP" altLang="en-US" sz="1600" dirty="0"/>
              <a:t>以上にしてください。</a:t>
            </a:r>
            <a:endParaRPr lang="en-US" altLang="ja-JP" sz="1600" dirty="0"/>
          </a:p>
          <a:p>
            <a:r>
              <a:rPr lang="ja-JP" altLang="en-US" sz="1600"/>
              <a:t>　細かすぎる</a:t>
            </a:r>
            <a:r>
              <a:rPr lang="ja-JP" altLang="en-US" sz="1600" dirty="0"/>
              <a:t>デザインは印刷に現れない場合がございます。ご注意くださいませ。</a:t>
            </a:r>
            <a:endParaRPr lang="en-US" altLang="ja-JP" sz="1600" dirty="0"/>
          </a:p>
          <a:p>
            <a:endParaRPr lang="ja-JP" altLang="en-US" sz="1600" dirty="0"/>
          </a:p>
          <a:p>
            <a:r>
              <a:rPr lang="ja-JP" altLang="en-US" sz="1600"/>
              <a:t>・フォント</a:t>
            </a:r>
            <a:r>
              <a:rPr lang="ja-JP" altLang="en-US" sz="1600" dirty="0"/>
              <a:t>はオフィス系専用フォントとなりますため、全く同じフォントでの印刷ができかねます。</a:t>
            </a:r>
          </a:p>
          <a:p>
            <a:r>
              <a:rPr lang="ja-JP" altLang="en-US" sz="1600"/>
              <a:t>　類似</a:t>
            </a:r>
            <a:r>
              <a:rPr lang="ja-JP" altLang="en-US" sz="1600" dirty="0"/>
              <a:t>のフォントでの印刷となりますのでご注意くださいませ。</a:t>
            </a:r>
            <a:endParaRPr lang="en-US" altLang="ja-JP" sz="1600" dirty="0"/>
          </a:p>
          <a:p>
            <a:endParaRPr lang="ja-JP" altLang="en-US" sz="1600" dirty="0"/>
          </a:p>
          <a:p>
            <a:r>
              <a:rPr lang="ja-JP" altLang="en-US" sz="1600"/>
              <a:t>・確認用</a:t>
            </a:r>
            <a:r>
              <a:rPr lang="ja-JP" altLang="en-US" sz="1600" dirty="0"/>
              <a:t>の</a:t>
            </a:r>
            <a:r>
              <a:rPr lang="en-US" altLang="ja-JP" sz="1600" dirty="0"/>
              <a:t>PDF</a:t>
            </a:r>
            <a:r>
              <a:rPr lang="ja-JP" altLang="en-US" sz="1600" dirty="0"/>
              <a:t>または画面スクリーンショット画像を同じフォルダに格納いただき、</a:t>
            </a:r>
            <a:endParaRPr lang="en-US" altLang="ja-JP" sz="1600" dirty="0"/>
          </a:p>
          <a:p>
            <a:r>
              <a:rPr lang="ja-JP" altLang="en-US" sz="1600"/>
              <a:t>　お送り</a:t>
            </a:r>
            <a:r>
              <a:rPr lang="ja-JP" altLang="en-US" sz="1600" dirty="0"/>
              <a:t>くださいますようお願いいたします。</a:t>
            </a:r>
          </a:p>
        </p:txBody>
      </p:sp>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0F2FD"/>
        </a:solidFill>
        <a:effectLst/>
      </p:bgPr>
    </p:bg>
    <p:spTree>
      <p:nvGrpSpPr>
        <p:cNvPr id="1" name=""/>
        <p:cNvGrpSpPr/>
        <p:nvPr/>
      </p:nvGrpSpPr>
      <p:grpSpPr>
        <a:xfrm>
          <a:off x="0" y="0"/>
          <a:ext cx="0" cy="0"/>
          <a:chOff x="0" y="0"/>
          <a:chExt cx="0" cy="0"/>
        </a:xfrm>
      </p:grpSpPr>
      <p:pic>
        <p:nvPicPr>
          <p:cNvPr id="6" name="図 5" descr="スクリーンショットの画面&#10;&#10;自動的に生成された説明">
            <a:extLst>
              <a:ext uri="{FF2B5EF4-FFF2-40B4-BE49-F238E27FC236}">
                <a16:creationId xmlns:a16="http://schemas.microsoft.com/office/drawing/2014/main" id="{7A53A6FA-0D23-4E07-9589-8631246926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8144"/>
            <a:ext cx="12192000" cy="6421712"/>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TotalTime>
  <Words>385</Words>
  <Application>Microsoft Macintosh PowerPoint</Application>
  <PresentationFormat>ワイド画面</PresentationFormat>
  <Paragraphs>45</Paragraphs>
  <Slides>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AppleExternalUIFontJapanese-W4</vt:lpstr>
      <vt:lpstr>Yu Gothic</vt:lpstr>
      <vt:lpstr>Yu Gothic</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8</cp:revision>
  <dcterms:created xsi:type="dcterms:W3CDTF">2020-05-01T04:10:40Z</dcterms:created>
  <dcterms:modified xsi:type="dcterms:W3CDTF">2025-02-21T01:47:15Z</dcterms:modified>
</cp:coreProperties>
</file>