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CFEC"/>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10" d="100"/>
          <a:sy n="110" d="100"/>
        </p:scale>
        <p:origin x="320" y="18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27209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510288"/>
            <a:ext cx="11483789" cy="5076711"/>
          </a:xfrm>
          <a:prstGeom prst="rect">
            <a:avLst/>
          </a:prstGeom>
          <a:noFill/>
        </p:spPr>
        <p:txBody>
          <a:bodyPr wrap="square" rtlCol="0">
            <a:spAutoFit/>
          </a:bodyPr>
          <a:lstStyle/>
          <a:p>
            <a:endParaRPr lang="en-US" altLang="ja-JP" sz="1400" dirty="0"/>
          </a:p>
          <a:p>
            <a:r>
              <a:rPr lang="ja-JP" altLang="en-US"/>
              <a:t>　　　　　　　　</a:t>
            </a:r>
            <a:r>
              <a:rPr lang="en-US" altLang="ja-JP" dirty="0"/>
              <a:t>…</a:t>
            </a:r>
            <a:r>
              <a:rPr lang="ja-JP" altLang="en-US" dirty="0"/>
              <a:t>　</a:t>
            </a:r>
            <a:r>
              <a:rPr lang="ja-JP" altLang="en-US" b="1" dirty="0"/>
              <a:t>タオル完成時の仕上がり線</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出来上がりのタオルの線です。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加工の工程上、多少のズレが発生いたしますので目安としてお考えください。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endParaRPr lang="en-US" altLang="ja-JP" sz="1200" dirty="0"/>
          </a:p>
          <a:p>
            <a:r>
              <a:rPr lang="ja-JP" altLang="en-US" dirty="0"/>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デザイン有効範囲</a:t>
            </a:r>
            <a:r>
              <a:rPr lang="ja-JP" altLang="ja-JP">
                <a:effectLst/>
              </a:rPr>
              <a:t> </a:t>
            </a:r>
            <a:endParaRPr lang="en-US" altLang="ja-JP" b="1" dirty="0"/>
          </a:p>
          <a:p>
            <a:endParaRPr lang="en-US" altLang="ja-JP" sz="15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左右</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30mm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のヘム</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端の折り返し部分</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と天地</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10mm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のミミを省いた範囲です。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この枠内にデザインを入れてください。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ヘムの</a:t>
            </a:r>
            <a:r>
              <a:rPr lang="ja-JP" altLang="en-US" sz="1800" b="1">
                <a:effectLst/>
                <a:ea typeface="Yu Gothic" panose="020B0400000000000000" pitchFamily="34" charset="-128"/>
                <a:cs typeface="Times New Roman" panose="02020603050405020304" pitchFamily="18" charset="0"/>
              </a:rPr>
              <a:t>デザイン</a:t>
            </a:r>
            <a:r>
              <a:rPr lang="ja-JP" altLang="ja-JP" sz="1800" b="1">
                <a:effectLst/>
                <a:ea typeface="Yu Gothic" panose="020B0400000000000000" pitchFamily="34" charset="-128"/>
                <a:cs typeface="Times New Roman" panose="02020603050405020304" pitchFamily="18" charset="0"/>
              </a:rPr>
              <a:t>安全領域</a:t>
            </a:r>
            <a:r>
              <a:rPr lang="ja-JP" altLang="ja-JP">
                <a:effectLst/>
              </a:rPr>
              <a:t> </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ヘムに文字やデザインを入れる場合は点線内に納めてください。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en-US" altLang="ja-JP" sz="1200" dirty="0"/>
          </a:p>
          <a:p>
            <a:r>
              <a:rPr lang="ja-JP" altLang="en-US" sz="1200"/>
              <a:t>　</a:t>
            </a:r>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ヘム背景色</a:t>
            </a:r>
            <a:r>
              <a:rPr lang="ja-JP" altLang="ja-JP">
                <a:effectLst/>
              </a:rPr>
              <a:t> </a:t>
            </a:r>
            <a:endParaRPr lang="en-US" altLang="ja-JP" dirty="0">
              <a:effectLst/>
            </a:endParaRPr>
          </a:p>
          <a:p>
            <a:endParaRPr kumimoji="1"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ヘムにも背景色を設定可能です。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1586589"/>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557382"/>
            <a:ext cx="1619885" cy="606425"/>
          </a:xfrm>
          <a:prstGeom prst="rect">
            <a:avLst/>
          </a:prstGeom>
          <a:solidFill>
            <a:srgbClr val="B1CFEC"/>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1055461"/>
            <a:ext cx="11483789" cy="400110"/>
          </a:xfrm>
          <a:prstGeom prst="rect">
            <a:avLst/>
          </a:prstGeom>
          <a:noFill/>
        </p:spPr>
        <p:txBody>
          <a:bodyPr wrap="square" rtlCol="0">
            <a:spAutoFit/>
          </a:bodyPr>
          <a:lstStyle/>
          <a:p>
            <a:r>
              <a:rPr lang="ja-JP" altLang="en-US" sz="2000" b="1" dirty="0">
                <a:solidFill>
                  <a:srgbClr val="0070C0"/>
                </a:solidFill>
              </a:rPr>
              <a:t>●線</a:t>
            </a:r>
            <a:r>
              <a:rPr lang="ja-JP" altLang="en-US" sz="2000" b="1">
                <a:solidFill>
                  <a:srgbClr val="0070C0"/>
                </a:solidFill>
              </a:rPr>
              <a:t>につきまして</a:t>
            </a:r>
            <a:endParaRPr kumimoji="1" lang="en-US" altLang="ja-JP" sz="2000" dirty="0"/>
          </a:p>
        </p:txBody>
      </p:sp>
      <p:pic>
        <p:nvPicPr>
          <p:cNvPr id="3" name="図 2" descr="時計, メーター が含まれている画像&#10;&#10;自動的に生成された説明">
            <a:extLst>
              <a:ext uri="{FF2B5EF4-FFF2-40B4-BE49-F238E27FC236}">
                <a16:creationId xmlns:a16="http://schemas.microsoft.com/office/drawing/2014/main" id="{DE7B2BDD-DAFE-7805-19A0-511FF09A1F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152" y="4357447"/>
            <a:ext cx="1558561" cy="583602"/>
          </a:xfrm>
          <a:prstGeom prst="rect">
            <a:avLst/>
          </a:prstGeom>
          <a:noFill/>
        </p:spPr>
      </p:pic>
      <p:sp>
        <p:nvSpPr>
          <p:cNvPr id="5" name="正方形/長方形 4">
            <a:extLst>
              <a:ext uri="{FF2B5EF4-FFF2-40B4-BE49-F238E27FC236}">
                <a16:creationId xmlns:a16="http://schemas.microsoft.com/office/drawing/2014/main" id="{4E6684F7-4264-9D9A-17BA-75F24A182314}"/>
              </a:ext>
            </a:extLst>
          </p:cNvPr>
          <p:cNvSpPr/>
          <p:nvPr/>
        </p:nvSpPr>
        <p:spPr>
          <a:xfrm>
            <a:off x="536743" y="2922456"/>
            <a:ext cx="1619885" cy="606425"/>
          </a:xfrm>
          <a:prstGeom prst="rect">
            <a:avLst/>
          </a:prstGeom>
          <a:solidFill>
            <a:srgbClr val="FCE6EF"/>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4C284A1-EFC3-4B6F-7725-B480D713F35C}"/>
              </a:ext>
            </a:extLst>
          </p:cNvPr>
          <p:cNvSpPr txBox="1"/>
          <p:nvPr/>
        </p:nvSpPr>
        <p:spPr>
          <a:xfrm>
            <a:off x="261748" y="483837"/>
            <a:ext cx="11483789" cy="1431161"/>
          </a:xfrm>
          <a:prstGeom prst="rect">
            <a:avLst/>
          </a:prstGeom>
          <a:noFill/>
        </p:spPr>
        <p:txBody>
          <a:bodyPr wrap="square" rtlCol="0">
            <a:spAutoFit/>
          </a:bodyPr>
          <a:lstStyle/>
          <a:p>
            <a:r>
              <a:rPr lang="ja-JP" altLang="en-US" sz="2000" b="1" dirty="0">
                <a:solidFill>
                  <a:srgbClr val="0070C0"/>
                </a:solidFill>
              </a:rPr>
              <a:t>●印刷色につきまして</a:t>
            </a:r>
            <a:endParaRPr lang="en-US" altLang="ja-JP" sz="2000" b="1" dirty="0">
              <a:solidFill>
                <a:srgbClr val="0070C0"/>
              </a:solidFill>
            </a:endParaRPr>
          </a:p>
          <a:p>
            <a:endParaRPr lang="en-US" altLang="ja-JP" sz="1300" b="1" dirty="0">
              <a:solidFill>
                <a:srgbClr val="0070C0"/>
              </a:solidFill>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デザインに使用する色は下記の基本色よりお選びください。</a:t>
            </a:r>
            <a:endParaRPr kumimoji="0" lang="ja-JP" altLang="ja-JP" sz="17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印刷用データへの変換により、ワード上の色と実際の印刷色に差異が生じます。</a:t>
            </a:r>
            <a:endParaRPr kumimoji="0" lang="en-US" altLang="ja-JP" sz="17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pPr eaLnBrk="0" fontAlgn="base" hangingPunct="0">
              <a:spcBef>
                <a:spcPct val="0"/>
              </a:spcBef>
              <a:spcAft>
                <a:spcPct val="0"/>
              </a:spcAft>
            </a:pPr>
            <a:r>
              <a:rPr kumimoji="0" lang="ja-JP" altLang="en-US" sz="1700" b="0" i="0" u="none" strike="noStrike" cap="none" normalizeH="0" baseline="0">
                <a:ln>
                  <a:noFill/>
                </a:ln>
                <a:solidFill>
                  <a:schemeClr val="tx1"/>
                </a:solidFill>
                <a:effectLst/>
                <a:latin typeface="Arial" panose="020B0604020202020204" pitchFamily="34" charset="0"/>
                <a:ea typeface="Yu Gothic" panose="020B0400000000000000" pitchFamily="34" charset="-128"/>
                <a:cs typeface="Times New Roman" panose="02020603050405020304" pitchFamily="18" charset="0"/>
              </a:rPr>
              <a:t>色味が大幅に変わってしまう場合があり、ご希望りの色で仕上げることができないことを予めご了承ください</a:t>
            </a:r>
            <a:r>
              <a:rPr kumimoji="0" lang="ja-JP" altLang="en-US" sz="1700" b="0" i="0" u="none" strike="noStrike" cap="none" normalizeH="0" baseline="0">
                <a:ln>
                  <a:noFill/>
                </a:ln>
                <a:solidFill>
                  <a:schemeClr val="tx1"/>
                </a:solidFill>
                <a:effectLst/>
                <a:latin typeface="Arial" panose="020B0604020202020204" pitchFamily="34" charset="0"/>
              </a:rPr>
              <a:t> 。</a:t>
            </a:r>
            <a:endParaRPr kumimoji="0" lang="en-US" altLang="ja-JP" sz="1700" dirty="0">
              <a:latin typeface="Arial" panose="020B0604020202020204" pitchFamily="34" charset="0"/>
            </a:endParaRPr>
          </a:p>
        </p:txBody>
      </p:sp>
      <p:sp>
        <p:nvSpPr>
          <p:cNvPr id="4" name="テキスト ボックス 3">
            <a:extLst>
              <a:ext uri="{FF2B5EF4-FFF2-40B4-BE49-F238E27FC236}">
                <a16:creationId xmlns:a16="http://schemas.microsoft.com/office/drawing/2014/main" id="{55BC5F2C-BAEB-D6F2-D893-AB8B17157B76}"/>
              </a:ext>
            </a:extLst>
          </p:cNvPr>
          <p:cNvSpPr txBox="1"/>
          <p:nvPr/>
        </p:nvSpPr>
        <p:spPr>
          <a:xfrm>
            <a:off x="261748" y="4257617"/>
            <a:ext cx="11483789" cy="2144561"/>
          </a:xfrm>
          <a:prstGeom prst="rect">
            <a:avLst/>
          </a:prstGeom>
          <a:noFill/>
        </p:spPr>
        <p:txBody>
          <a:bodyPr wrap="square" rtlCol="0">
            <a:spAutoFit/>
          </a:bodyPr>
          <a:lstStyle/>
          <a:p>
            <a:pPr algn="just">
              <a:lnSpc>
                <a:spcPts val="2000"/>
              </a:lnSpc>
            </a:pPr>
            <a:r>
              <a:rPr lang="ja-JP" altLang="ja-JP" sz="1800" b="1" kern="100">
                <a:effectLst/>
                <a:highlight>
                  <a:srgbClr val="FFFF00"/>
                </a:highlight>
                <a:latin typeface="游明朝" panose="02020400000000000000" pitchFamily="18" charset="-128"/>
                <a:ea typeface="Yu Gothic" panose="020B0400000000000000" pitchFamily="34" charset="-128"/>
                <a:cs typeface="Times New Roman" panose="02020603050405020304" pitchFamily="18" charset="0"/>
              </a:rPr>
              <a:t>〇希望印刷色記入欄</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ご希望の印刷色を基本色から選び、ご記入ください。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en-US" altLang="ja-JP" kern="100" dirty="0">
                <a:effectLst/>
                <a:ea typeface="Yu Gothic" panose="020B0400000000000000" pitchFamily="34" charset="-128"/>
                <a:cs typeface="Times New Roman" panose="02020603050405020304" pitchFamily="18" charset="0"/>
              </a:rPr>
              <a:t>①  </a:t>
            </a:r>
            <a:r>
              <a:rPr lang="ja-JP" altLang="ja-JP" kern="100">
                <a:effectLst/>
                <a:ea typeface="Yu Gothic" panose="020B0400000000000000" pitchFamily="34" charset="-128"/>
                <a:cs typeface="Times New Roman" panose="02020603050405020304" pitchFamily="18" charset="0"/>
              </a:rPr>
              <a:t>ベース色・ヘム色：</a:t>
            </a:r>
            <a:r>
              <a:rPr lang="en-US" altLang="ja-JP" kern="100" dirty="0">
                <a:effectLst/>
                <a:ea typeface="Yu Gothic" panose="020B0400000000000000" pitchFamily="34" charset="-128"/>
                <a:cs typeface="Times New Roman" panose="02020603050405020304" pitchFamily="18" charset="0"/>
              </a:rPr>
              <a:t>PANTONE</a:t>
            </a:r>
            <a:r>
              <a:rPr lang="ja-JP" altLang="ja-JP"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ea typeface="游明朝" panose="02020400000000000000" pitchFamily="18"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lvl="0" algn="just">
              <a:lnSpc>
                <a:spcPts val="2000"/>
              </a:lnSpc>
            </a:pPr>
            <a:r>
              <a:rPr lang="en-US" altLang="ja-JP" kern="100" dirty="0">
                <a:effectLst/>
                <a:ea typeface="游明朝" panose="02020400000000000000" pitchFamily="18" charset="-128"/>
                <a:cs typeface="Times New Roman" panose="02020603050405020304" pitchFamily="18" charset="0"/>
              </a:rPr>
              <a:t>②</a:t>
            </a:r>
            <a:r>
              <a:rPr lang="ja-JP" altLang="en-US" kern="100">
                <a:effectLst/>
                <a:ea typeface="游明朝" panose="02020400000000000000" pitchFamily="18" charset="-128"/>
                <a:cs typeface="Times New Roman" panose="02020603050405020304" pitchFamily="18" charset="0"/>
              </a:rPr>
              <a:t> </a:t>
            </a:r>
            <a:r>
              <a:rPr lang="en-US" altLang="ja-JP" kern="100" dirty="0">
                <a:effectLst/>
                <a:ea typeface="游明朝" panose="02020400000000000000" pitchFamily="18"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ヘム名入れ色</a:t>
            </a:r>
            <a:r>
              <a:rPr lang="en-US" altLang="ja-JP" kern="100" dirty="0">
                <a:effectLst/>
                <a:ea typeface="Yu Gothic" panose="020B0400000000000000" pitchFamily="34" charset="-128"/>
                <a:cs typeface="Times New Roman" panose="02020603050405020304" pitchFamily="18" charset="0"/>
              </a:rPr>
              <a:t>1</a:t>
            </a:r>
            <a:r>
              <a:rPr lang="ja-JP" altLang="ja-JP" kern="100">
                <a:effectLst/>
                <a:ea typeface="Yu Gothic" panose="020B0400000000000000" pitchFamily="34" charset="-128"/>
                <a:cs typeface="Times New Roman" panose="02020603050405020304" pitchFamily="18" charset="0"/>
              </a:rPr>
              <a:t>：</a:t>
            </a:r>
            <a:r>
              <a:rPr lang="en-US" altLang="ja-JP" kern="100" dirty="0">
                <a:effectLst/>
                <a:ea typeface="Yu Gothic" panose="020B0400000000000000" pitchFamily="34" charset="-128"/>
                <a:cs typeface="Times New Roman" panose="02020603050405020304" pitchFamily="18" charset="0"/>
              </a:rPr>
              <a:t>PANTONE</a:t>
            </a:r>
            <a:r>
              <a:rPr lang="ja-JP" altLang="ja-JP"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ea typeface="游明朝" panose="02020400000000000000" pitchFamily="18"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lvl="0" algn="just">
              <a:lnSpc>
                <a:spcPts val="2000"/>
              </a:lnSpc>
            </a:pPr>
            <a:r>
              <a:rPr lang="en-US" altLang="ja-JP" kern="100" dirty="0">
                <a:ea typeface="游明朝" panose="02020400000000000000" pitchFamily="18" charset="-128"/>
                <a:cs typeface="Times New Roman" panose="02020603050405020304" pitchFamily="18" charset="0"/>
              </a:rPr>
              <a:t>③  </a:t>
            </a:r>
            <a:r>
              <a:rPr lang="ja-JP" altLang="ja-JP" kern="100">
                <a:effectLst/>
                <a:ea typeface="Yu Gothic" panose="020B0400000000000000" pitchFamily="34" charset="-128"/>
                <a:cs typeface="Times New Roman" panose="02020603050405020304" pitchFamily="18" charset="0"/>
              </a:rPr>
              <a:t>ヘム名入れ色</a:t>
            </a:r>
            <a:r>
              <a:rPr lang="en-US" altLang="ja-JP" kern="100" dirty="0">
                <a:effectLst/>
                <a:ea typeface="Yu Gothic" panose="020B0400000000000000" pitchFamily="34" charset="-128"/>
                <a:cs typeface="Times New Roman" panose="02020603050405020304" pitchFamily="18" charset="0"/>
              </a:rPr>
              <a:t>2</a:t>
            </a:r>
            <a:r>
              <a:rPr lang="ja-JP" altLang="ja-JP" kern="100">
                <a:effectLst/>
                <a:ea typeface="Yu Gothic" panose="020B0400000000000000" pitchFamily="34" charset="-128"/>
                <a:cs typeface="Times New Roman" panose="02020603050405020304" pitchFamily="18" charset="0"/>
              </a:rPr>
              <a:t>：</a:t>
            </a:r>
            <a:r>
              <a:rPr lang="en-US" altLang="ja-JP" kern="100" dirty="0">
                <a:effectLst/>
                <a:ea typeface="Yu Gothic" panose="020B0400000000000000" pitchFamily="34" charset="-128"/>
                <a:cs typeface="Times New Roman" panose="02020603050405020304" pitchFamily="18" charset="0"/>
              </a:rPr>
              <a:t>PANTONE</a:t>
            </a:r>
            <a:r>
              <a:rPr lang="ja-JP" altLang="ja-JP" u="sng" kern="100">
                <a:effectLst/>
                <a:ea typeface="Yu Gothic" panose="020B0400000000000000" pitchFamily="34" charset="-128"/>
                <a:cs typeface="Times New Roman" panose="02020603050405020304" pitchFamily="18" charset="0"/>
              </a:rPr>
              <a:t>　</a:t>
            </a:r>
            <a:r>
              <a:rPr lang="ja-JP" altLang="ja-JP" sz="1600" u="sng" kern="100">
                <a:effectLst/>
                <a:ea typeface="Yu Gothic" panose="020B0400000000000000" pitchFamily="34" charset="-128"/>
                <a:cs typeface="Times New Roman" panose="02020603050405020304" pitchFamily="18" charset="0"/>
              </a:rPr>
              <a:t>　</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8" name="図 7" descr="ダイアグラム&#10;&#10;AI によって生成されたコンテンツは間違っている可能性があります。">
            <a:extLst>
              <a:ext uri="{FF2B5EF4-FFF2-40B4-BE49-F238E27FC236}">
                <a16:creationId xmlns:a16="http://schemas.microsoft.com/office/drawing/2014/main" id="{BB1087A0-19B7-36F7-0198-62319DA0A1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748" y="2184444"/>
            <a:ext cx="11629332" cy="1734411"/>
          </a:xfrm>
          <a:prstGeom prst="rect">
            <a:avLst/>
          </a:prstGeom>
        </p:spPr>
      </p:pic>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715465A7-DFCD-78A7-442C-AF30A656AD34}"/>
              </a:ext>
            </a:extLst>
          </p:cNvPr>
          <p:cNvSpPr txBox="1"/>
          <p:nvPr/>
        </p:nvSpPr>
        <p:spPr>
          <a:xfrm>
            <a:off x="319380" y="572820"/>
            <a:ext cx="11483789" cy="3724481"/>
          </a:xfrm>
          <a:prstGeom prst="rect">
            <a:avLst/>
          </a:prstGeom>
          <a:noFill/>
        </p:spPr>
        <p:txBody>
          <a:bodyPr wrap="square" rtlCol="0">
            <a:spAutoFit/>
          </a:bodyPr>
          <a:lstStyle/>
          <a:p>
            <a:r>
              <a:rPr lang="ja-JP" altLang="en-US" sz="2000" b="1">
                <a:solidFill>
                  <a:srgbClr val="0070C0"/>
                </a:solidFill>
              </a:rPr>
              <a:t>●</a:t>
            </a:r>
            <a:r>
              <a:rPr lang="ja-JP" altLang="en-US" sz="2000" b="1" dirty="0">
                <a:solidFill>
                  <a:srgbClr val="0070C0"/>
                </a:solidFill>
              </a:rPr>
              <a:t>その他ご注意事項に</a:t>
            </a:r>
            <a:r>
              <a:rPr lang="ja-JP" altLang="en-US" sz="2000" b="1">
                <a:solidFill>
                  <a:srgbClr val="0070C0"/>
                </a:solidFill>
              </a:rPr>
              <a:t>つきまして</a:t>
            </a:r>
            <a:r>
              <a:rPr lang="ja-JP" altLang="en-US" sz="2000">
                <a:solidFill>
                  <a:srgbClr val="0070C0"/>
                </a:solidFill>
              </a:rPr>
              <a:t> </a:t>
            </a:r>
            <a:endParaRPr lang="en-US" altLang="ja-JP" sz="2000" dirty="0">
              <a:solidFill>
                <a:srgbClr val="0070C0"/>
              </a:solidFill>
            </a:endParaRPr>
          </a:p>
          <a:p>
            <a:endParaRPr kumimoji="1" lang="en-US" altLang="ja-JP" sz="1600" dirty="0"/>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・画像の印刷、グラデーション表現、アミカケはご使用いただけません。</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・ワードアートなどの変形した文字はデータ変換できない場合がございます。予めご了承ください。</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・線や文字の太さは</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2mm</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以上にしてください。</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細かすぎるデザインは織りで再現できませんのでご注意くださいませ。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・フォントはオフィス系専用フォントとなりますため、全く同じフォントでの印刷ができかねます。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類似のフォントでの印刷となりますのでご注意くださいませ。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・確認用の</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PDF</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または画面スクリーンショット画像を同じフォルダに格納いただき、</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お送りくださいますようお願いいたします。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E9E78C0-12F0-773C-7DF2-B51C1895BCD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16007"/>
            <a:ext cx="12291676" cy="6802835"/>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782</TotalTime>
  <Words>338</Words>
  <Application>Microsoft Macintosh PowerPoint</Application>
  <PresentationFormat>ワイド画面</PresentationFormat>
  <Paragraphs>50</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游ゴシック</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25</cp:revision>
  <dcterms:created xsi:type="dcterms:W3CDTF">2020-05-01T04:13:24Z</dcterms:created>
  <dcterms:modified xsi:type="dcterms:W3CDTF">2025-01-22T01:45:47Z</dcterms:modified>
</cp:coreProperties>
</file>