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69" r:id="rId3"/>
    <p:sldId id="270" r:id="rId4"/>
    <p:sldId id="263" r:id="rId5"/>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812" autoAdjust="0"/>
    <p:restoredTop sz="94660"/>
  </p:normalViewPr>
  <p:slideViewPr>
    <p:cSldViewPr snapToGrid="0" showGuides="1">
      <p:cViewPr varScale="1">
        <p:scale>
          <a:sx n="127" d="100"/>
          <a:sy n="127" d="100"/>
        </p:scale>
        <p:origin x="264" y="19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8B0018D-6EE5-47FB-88E7-AB402D076AD9}"/>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F3D47392-ACD5-441C-82CE-5CF97123B47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8A107C44-50D8-493E-AF61-58405673B8CD}"/>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A21D7B9C-5D21-47CB-A636-60815369D6B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E9BCEB2-CEF8-4DB1-893F-F33F7BF5F6D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6977860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59E9945-E02B-4F86-9BEB-7F000AFAA43E}"/>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A4EC6B6C-0309-4BB2-AB21-27B6BFAA4DB8}"/>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ED5E54E-AADD-4722-9B3E-2A5C16DA79B4}"/>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0A4F9AB0-5792-42C5-957A-45535A55382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72B6622-5DBC-4331-BAEF-B820547E268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25481024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C184335F-D98F-44EA-841A-03D39FA4718B}"/>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BD0DFA11-BB41-479C-9669-8ECE3DBBA0D4}"/>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9E3AD74-EB4B-4CE8-9B1F-652EA9532C68}"/>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EC4B9133-9F9F-4DD1-A4A2-3CF5B648840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22D974F-5858-483D-8532-73E50D1FB9EE}"/>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236524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59DBDD-FC38-4CE9-9CE9-23817BB7DCA8}"/>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114F836-6FF3-43CA-A7E5-6D7F3DCCCD40}"/>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F1023F5-AB50-4B71-9189-BC9B5310B910}"/>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DD52B19D-079E-4FBB-BBD6-D3580FC6C84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E5E7A3A-3A4C-49FA-A6E9-29B2784DFDF7}"/>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913777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90EA640-A61E-4B9D-B1D4-6ADCB5491D34}"/>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1146F0F-6E10-4955-91FE-0AF29B10433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E520A9D3-DF5B-4527-86C7-678A4581CDED}"/>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8BAF352A-4681-45AF-96D9-55C8DD9F964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B3BB8C1-F436-4898-8405-8C675F57B7B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6412628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2FA74B4-6651-4334-818E-D794494E256B}"/>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A8FEEC1-4266-47C3-92A2-6880D496798F}"/>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8D6B4E24-3FE4-407B-98F4-E93D9452EB64}"/>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11A0703F-F0C7-447A-8FC6-DC3B4B95E5FD}"/>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27E44B4D-74C6-435C-8D91-E1AF2D8F65F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792A3680-CF25-4DAF-A3E1-36DFDCA067EB}"/>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5801951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993843C-5ECA-4F43-AC83-F5F698870116}"/>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A400AFA-E8A6-4807-A917-A0D2C4D8910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3B12CFA8-E450-469D-ACB6-FE3FA6232F16}"/>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702D18DA-CD6F-4E69-B0C0-7865A8B1B3F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9763C8DE-C2CB-46B0-85FB-E6BC2E5EAF5D}"/>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15062DA2-2D90-428C-9FCA-240FDD52AB94}"/>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8" name="フッター プレースホルダー 7">
            <a:extLst>
              <a:ext uri="{FF2B5EF4-FFF2-40B4-BE49-F238E27FC236}">
                <a16:creationId xmlns:a16="http://schemas.microsoft.com/office/drawing/2014/main" id="{486E9EE9-2CE7-4598-9515-E8993C909B42}"/>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C1C09E56-158A-43CE-99D6-0F4DB3332272}"/>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41688664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0B67789-A798-42FC-B5BD-3AFB3BC0B699}"/>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8015F0E7-A04E-41DB-8225-D226F413BFF2}"/>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4" name="フッター プレースホルダー 3">
            <a:extLst>
              <a:ext uri="{FF2B5EF4-FFF2-40B4-BE49-F238E27FC236}">
                <a16:creationId xmlns:a16="http://schemas.microsoft.com/office/drawing/2014/main" id="{20052D92-3382-4BEE-85AB-E90D445C0F11}"/>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86852334-86F5-4921-85F3-3E6E925203E4}"/>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0056414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72EB88A3-F6FE-480A-B50B-980C25798AAB}"/>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3" name="フッター プレースホルダー 2">
            <a:extLst>
              <a:ext uri="{FF2B5EF4-FFF2-40B4-BE49-F238E27FC236}">
                <a16:creationId xmlns:a16="http://schemas.microsoft.com/office/drawing/2014/main" id="{A1412397-8C59-4756-B564-A29572AA1798}"/>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D857372-A32F-485A-A208-720C272CBCBA}"/>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2872935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30C2C92-DC68-4446-A1BE-35AD2043E6D9}"/>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638F9E4-6330-4EBA-B13E-1BAFA941684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AB979B3D-00CC-4FAF-9178-AB1CA6641D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5A0225F-7433-453F-B269-77B72F46724C}"/>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975055BD-9B15-47E6-9224-2A9E0732B05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F67C51D-D630-4E85-9D2F-CBACEDC058B5}"/>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9018071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78AC87E-1600-43BC-B2C6-8B58ECBEEA38}"/>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83FF389C-7EDD-4A10-ACFE-51B8272111F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0D1F483F-A190-4209-9D51-D2EACDC4E5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313FF881-3152-4F05-9D70-1CF4AE8B42F5}"/>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B3C6E2BF-77BD-4CDC-B04F-35AC0ED8DAA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174DCC4-A97A-4C20-9C9B-BAACCAFAFBC2}"/>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0658768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8D4BD5C-4A5D-4AA5-8127-5FF0D7A88A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B90E630-0D29-4F89-8014-0120DF4E2B4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3B8FA26-01E4-4806-B23A-67A8DDE48C4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815BAA0E-5D85-45F3-B9AD-9DF138DEC96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31EFB3EF-AA80-4111-8991-28058FF162C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9132179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24B3F054-B6A8-56BE-DE0E-97BB7EF4B3BB}"/>
              </a:ext>
            </a:extLst>
          </p:cNvPr>
          <p:cNvSpPr/>
          <p:nvPr/>
        </p:nvSpPr>
        <p:spPr>
          <a:xfrm>
            <a:off x="169200" y="199520"/>
            <a:ext cx="10956846" cy="523220"/>
          </a:xfrm>
          <a:prstGeom prst="rect">
            <a:avLst/>
          </a:prstGeom>
          <a:noFill/>
        </p:spPr>
        <p:txBody>
          <a:bodyPr wrap="none" lIns="91440" tIns="45720" rIns="91440" bIns="45720">
            <a:spAutoFit/>
          </a:bodyPr>
          <a:lstStyle/>
          <a:p>
            <a:pPr algn="ctr"/>
            <a:r>
              <a:rPr lang="ja-JP" altLang="en-US" sz="2800" b="1" cap="none" spc="0" dirty="0">
                <a:ln w="0">
                  <a:noFill/>
                </a:ln>
                <a:solidFill>
                  <a:schemeClr val="tx1"/>
                </a:solidFill>
              </a:rPr>
              <a:t>■入稿フォーマットについてのご注意事項（フルカラープリント）</a:t>
            </a:r>
            <a:endParaRPr lang="en-US" altLang="ja-JP" sz="2800" b="1" cap="none" spc="0" dirty="0">
              <a:ln w="0">
                <a:noFill/>
              </a:ln>
              <a:solidFill>
                <a:schemeClr val="tx1"/>
              </a:solidFill>
            </a:endParaRPr>
          </a:p>
        </p:txBody>
      </p:sp>
      <p:sp>
        <p:nvSpPr>
          <p:cNvPr id="4" name="テキスト ボックス 3">
            <a:extLst>
              <a:ext uri="{FF2B5EF4-FFF2-40B4-BE49-F238E27FC236}">
                <a16:creationId xmlns:a16="http://schemas.microsoft.com/office/drawing/2014/main" id="{E096373F-57BF-DDCF-D48C-7DBE77456BC4}"/>
              </a:ext>
            </a:extLst>
          </p:cNvPr>
          <p:cNvSpPr txBox="1"/>
          <p:nvPr/>
        </p:nvSpPr>
        <p:spPr>
          <a:xfrm>
            <a:off x="440370" y="1154178"/>
            <a:ext cx="11483789" cy="5586145"/>
          </a:xfrm>
          <a:prstGeom prst="rect">
            <a:avLst/>
          </a:prstGeom>
          <a:noFill/>
        </p:spPr>
        <p:txBody>
          <a:bodyPr wrap="square" rtlCol="0">
            <a:spAutoFit/>
          </a:bodyPr>
          <a:lstStyle/>
          <a:p>
            <a:endParaRPr lang="en-US" altLang="ja-JP" sz="1700" dirty="0"/>
          </a:p>
          <a:p>
            <a:r>
              <a:rPr lang="ja-JP" altLang="en-US" sz="1700"/>
              <a:t>　　　　　　　　</a:t>
            </a:r>
            <a:r>
              <a:rPr lang="en-US" altLang="ja-JP" sz="1700" dirty="0"/>
              <a:t>…</a:t>
            </a:r>
            <a:r>
              <a:rPr lang="ja-JP" altLang="en-US" sz="1700" dirty="0"/>
              <a:t>　</a:t>
            </a:r>
            <a:r>
              <a:rPr lang="ja-JP" altLang="en-US" sz="1700" b="1" dirty="0"/>
              <a:t>タオル完成時の仕上がり線</a:t>
            </a:r>
            <a:endParaRPr lang="en-US" altLang="ja-JP" sz="1700" b="1" dirty="0"/>
          </a:p>
          <a:p>
            <a:endParaRPr lang="en-US" altLang="ja-JP" sz="1700" dirty="0"/>
          </a:p>
          <a:p>
            <a:r>
              <a:rPr lang="ja-JP" altLang="en-US" sz="1500" dirty="0"/>
              <a:t>出来上がりのタオルの線です。</a:t>
            </a:r>
            <a:endParaRPr lang="en-US" altLang="ja-JP" sz="1500" dirty="0"/>
          </a:p>
          <a:p>
            <a:r>
              <a:rPr lang="ja-JP" altLang="en-US" sz="1500" dirty="0"/>
              <a:t>加工の工程上、多少のズレが発生いたしますので目安としてお考えください。</a:t>
            </a:r>
            <a:endParaRPr lang="en-US" altLang="ja-JP" sz="1500" dirty="0"/>
          </a:p>
          <a:p>
            <a:r>
              <a:rPr lang="ja-JP" altLang="en-US" sz="1500" dirty="0"/>
              <a:t>生地いっぱいに背景色を印刷したい場合、こちらの線いっぱいまで色を配置して</a:t>
            </a:r>
            <a:r>
              <a:rPr lang="ja-JP" altLang="en-US" sz="1500"/>
              <a:t>ください。</a:t>
            </a:r>
            <a:endParaRPr lang="en-US" altLang="ja-JP" sz="1500" dirty="0"/>
          </a:p>
          <a:p>
            <a:endParaRPr lang="en-US" altLang="ja-JP" sz="1700" dirty="0"/>
          </a:p>
          <a:p>
            <a:r>
              <a:rPr lang="ja-JP" altLang="en-US" sz="1700" dirty="0"/>
              <a:t>　　　　　　　　</a:t>
            </a:r>
            <a:r>
              <a:rPr lang="en-US" altLang="ja-JP" sz="1700" dirty="0"/>
              <a:t>…</a:t>
            </a:r>
            <a:r>
              <a:rPr lang="ja-JP" altLang="en-US" sz="1700"/>
              <a:t>　</a:t>
            </a:r>
            <a:r>
              <a:rPr lang="ja-JP" altLang="ja-JP" sz="1700" b="1" kern="0">
                <a:effectLst/>
                <a:ea typeface="AppleExternalUIFontJapanese-W4"/>
              </a:rPr>
              <a:t>安全領域線</a:t>
            </a:r>
            <a:r>
              <a:rPr lang="ja-JP" altLang="ja-JP" sz="1700">
                <a:effectLst/>
              </a:rPr>
              <a:t> </a:t>
            </a:r>
            <a:endParaRPr lang="en-US" altLang="ja-JP" sz="1700" b="1" dirty="0"/>
          </a:p>
          <a:p>
            <a:endParaRPr lang="en-US" altLang="ja-JP" sz="1700" dirty="0"/>
          </a:p>
          <a:p>
            <a:r>
              <a:rPr lang="ja-JP" altLang="en-US" sz="1500" dirty="0"/>
              <a:t>切れてほしくない文字やデザインはこちらの領域内に納めてください。</a:t>
            </a:r>
          </a:p>
          <a:p>
            <a:r>
              <a:rPr lang="ja-JP" altLang="en-US" sz="1500" dirty="0"/>
              <a:t>この枠外の文字などについては、縫製などにより切れてしまう可能性が</a:t>
            </a:r>
            <a:r>
              <a:rPr lang="ja-JP" altLang="en-US" sz="1500"/>
              <a:t>ございます。</a:t>
            </a:r>
            <a:endParaRPr lang="en-US" altLang="ja-JP" sz="1500" dirty="0"/>
          </a:p>
          <a:p>
            <a:endParaRPr lang="en-US" altLang="ja-JP" sz="1700" dirty="0"/>
          </a:p>
          <a:p>
            <a:r>
              <a:rPr lang="ja-JP" altLang="en-US" sz="1700" dirty="0"/>
              <a:t>　　　　　　　　</a:t>
            </a:r>
            <a:r>
              <a:rPr lang="en-US" altLang="ja-JP" sz="1700" dirty="0"/>
              <a:t>…</a:t>
            </a:r>
            <a:r>
              <a:rPr lang="ja-JP" altLang="en-US" sz="1700" dirty="0"/>
              <a:t>　</a:t>
            </a:r>
            <a:r>
              <a:rPr lang="ja-JP" altLang="en-US" sz="1700" b="1" dirty="0"/>
              <a:t>縫製・折り返し（ヘム）部分</a:t>
            </a:r>
            <a:endParaRPr lang="en-US" altLang="ja-JP" sz="1700" b="1" dirty="0"/>
          </a:p>
          <a:p>
            <a:endParaRPr lang="en-US" altLang="ja-JP" sz="1700" dirty="0"/>
          </a:p>
          <a:p>
            <a:r>
              <a:rPr lang="ja-JP" altLang="en-US" sz="1500" dirty="0"/>
              <a:t>縫製部分になります。</a:t>
            </a:r>
            <a:endParaRPr lang="en-US" altLang="ja-JP" sz="1500" dirty="0"/>
          </a:p>
          <a:p>
            <a:r>
              <a:rPr lang="ja-JP" altLang="en-US" sz="1500" dirty="0"/>
              <a:t>この部分にデザインを配置する場合、生地素材による滲みが発生しやすくなります。</a:t>
            </a:r>
          </a:p>
          <a:p>
            <a:r>
              <a:rPr lang="ja-JP" altLang="en-US" sz="1500" dirty="0"/>
              <a:t>滲みが目立つデザインは配置せず、</a:t>
            </a:r>
            <a:r>
              <a:rPr lang="en-US" altLang="ja-JP" sz="1500" dirty="0"/>
              <a:t>1</a:t>
            </a:r>
            <a:r>
              <a:rPr lang="ja-JP" altLang="en-US" sz="1500" dirty="0"/>
              <a:t>色ベタ塗り又は白無地をおすすめ</a:t>
            </a:r>
            <a:r>
              <a:rPr lang="ja-JP" altLang="en-US" sz="1500"/>
              <a:t>いたします。</a:t>
            </a:r>
          </a:p>
          <a:p>
            <a:endParaRPr kumimoji="1" lang="en-US" altLang="ja-JP" sz="1700" dirty="0"/>
          </a:p>
          <a:p>
            <a:r>
              <a:rPr lang="ja-JP" altLang="en-US" sz="1700"/>
              <a:t>　　　　　　　　</a:t>
            </a:r>
            <a:r>
              <a:rPr lang="en-US" altLang="ja-JP" sz="1700" dirty="0"/>
              <a:t>…</a:t>
            </a:r>
            <a:r>
              <a:rPr lang="ja-JP" altLang="en-US" sz="1700"/>
              <a:t>　</a:t>
            </a:r>
            <a:r>
              <a:rPr lang="ja-JP" altLang="ja-JP" sz="1700" b="1">
                <a:effectLst/>
                <a:ea typeface="Yu Gothic" panose="020B0400000000000000" pitchFamily="34" charset="-128"/>
                <a:cs typeface="Times New Roman" panose="02020603050405020304" pitchFamily="18" charset="0"/>
              </a:rPr>
              <a:t>塗り足し領域</a:t>
            </a:r>
            <a:r>
              <a:rPr lang="ja-JP" altLang="ja-JP" sz="1700">
                <a:effectLst/>
              </a:rPr>
              <a:t> </a:t>
            </a:r>
            <a:endParaRPr kumimoji="1" lang="en-US" altLang="ja-JP" sz="1700" dirty="0"/>
          </a:p>
          <a:p>
            <a:endParaRPr kumimoji="1" lang="en-US" altLang="ja-JP" sz="1700" dirty="0"/>
          </a:p>
          <a:p>
            <a:r>
              <a:rPr kumimoji="0" lang="ja-JP" altLang="ja-JP" sz="1500" b="0" i="0" u="none" strike="noStrike" cap="none" normalizeH="0" baseline="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rPr>
              <a:t>生地いっぱいに背景色を印刷したい場合、こちらの枠いっぱいまで色を配置してください。</a:t>
            </a:r>
            <a:endParaRPr kumimoji="0" lang="en-US" altLang="ja-JP" sz="1500" b="0" i="0" u="none" strike="noStrike" cap="none" normalizeH="0" baseline="0" dirty="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endParaRPr>
          </a:p>
          <a:p>
            <a:r>
              <a:rPr kumimoji="0" lang="ja-JP" altLang="ja-JP" sz="1500" b="0" i="0" u="none" strike="noStrike" cap="none" normalizeH="0" baseline="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rPr>
              <a:t>この線を越えた塗り足しは必要ございません。</a:t>
            </a:r>
            <a:endParaRPr kumimoji="0" lang="ja-JP" altLang="ja-JP" sz="1500" b="0" i="0" u="none" strike="noStrike" cap="none" normalizeH="0" baseline="0">
              <a:ln>
                <a:noFill/>
              </a:ln>
              <a:solidFill>
                <a:schemeClr val="tx1"/>
              </a:solidFill>
              <a:effectLst/>
              <a:latin typeface="Arial" panose="020B0604020202020204" pitchFamily="34" charset="0"/>
            </a:endParaRPr>
          </a:p>
        </p:txBody>
      </p:sp>
      <p:pic>
        <p:nvPicPr>
          <p:cNvPr id="8" name="図 7" descr="ピアノ が含まれている画像&#10;&#10;自動的に生成された説明">
            <a:extLst>
              <a:ext uri="{FF2B5EF4-FFF2-40B4-BE49-F238E27FC236}">
                <a16:creationId xmlns:a16="http://schemas.microsoft.com/office/drawing/2014/main" id="{C137175D-F119-DC24-291E-C8D1C413F9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7406" y="3984524"/>
            <a:ext cx="1558561" cy="583602"/>
          </a:xfrm>
          <a:prstGeom prst="rect">
            <a:avLst/>
          </a:prstGeom>
          <a:solidFill>
            <a:schemeClr val="bg1">
              <a:lumMod val="85000"/>
            </a:schemeClr>
          </a:solidFill>
        </p:spPr>
      </p:pic>
      <p:pic>
        <p:nvPicPr>
          <p:cNvPr id="10" name="図 9" descr="時計, メーター が含まれている画像&#10;&#10;自動的に生成された説明">
            <a:extLst>
              <a:ext uri="{FF2B5EF4-FFF2-40B4-BE49-F238E27FC236}">
                <a16:creationId xmlns:a16="http://schemas.microsoft.com/office/drawing/2014/main" id="{C8A04ABD-BDD5-7C9C-1F53-2BDD4744B2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7406" y="2738223"/>
            <a:ext cx="1558561" cy="583602"/>
          </a:xfrm>
          <a:prstGeom prst="rect">
            <a:avLst/>
          </a:prstGeom>
          <a:solidFill>
            <a:srgbClr val="FCE6EF"/>
          </a:solidFill>
        </p:spPr>
      </p:pic>
      <p:pic>
        <p:nvPicPr>
          <p:cNvPr id="11" name="図 10" descr="黒い背景と白い文字&#10;&#10;自動的に生成された説明">
            <a:extLst>
              <a:ext uri="{FF2B5EF4-FFF2-40B4-BE49-F238E27FC236}">
                <a16:creationId xmlns:a16="http://schemas.microsoft.com/office/drawing/2014/main" id="{3ABC9583-3DEB-5205-80CC-A54FE98E6AD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7406" y="1292091"/>
            <a:ext cx="1558561" cy="583602"/>
          </a:xfrm>
          <a:prstGeom prst="rect">
            <a:avLst/>
          </a:prstGeom>
        </p:spPr>
      </p:pic>
      <p:sp>
        <p:nvSpPr>
          <p:cNvPr id="12" name="正方形/長方形 11">
            <a:extLst>
              <a:ext uri="{FF2B5EF4-FFF2-40B4-BE49-F238E27FC236}">
                <a16:creationId xmlns:a16="http://schemas.microsoft.com/office/drawing/2014/main" id="{7AAFB8C2-4D6D-A9EC-7879-7146633B32F3}"/>
              </a:ext>
            </a:extLst>
          </p:cNvPr>
          <p:cNvSpPr/>
          <p:nvPr/>
        </p:nvSpPr>
        <p:spPr>
          <a:xfrm>
            <a:off x="536743" y="5431797"/>
            <a:ext cx="1619885" cy="606425"/>
          </a:xfrm>
          <a:prstGeom prst="rect">
            <a:avLst/>
          </a:prstGeom>
          <a:solidFill>
            <a:srgbClr val="E1F2FE"/>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3" name="テキスト ボックス 12">
            <a:extLst>
              <a:ext uri="{FF2B5EF4-FFF2-40B4-BE49-F238E27FC236}">
                <a16:creationId xmlns:a16="http://schemas.microsoft.com/office/drawing/2014/main" id="{50C3872E-ED05-B96E-1C4B-B8194BAE4DE6}"/>
              </a:ext>
            </a:extLst>
          </p:cNvPr>
          <p:cNvSpPr txBox="1"/>
          <p:nvPr/>
        </p:nvSpPr>
        <p:spPr>
          <a:xfrm>
            <a:off x="267841" y="818898"/>
            <a:ext cx="11483789" cy="369332"/>
          </a:xfrm>
          <a:prstGeom prst="rect">
            <a:avLst/>
          </a:prstGeom>
          <a:noFill/>
        </p:spPr>
        <p:txBody>
          <a:bodyPr wrap="square" rtlCol="0">
            <a:spAutoFit/>
          </a:bodyPr>
          <a:lstStyle/>
          <a:p>
            <a:r>
              <a:rPr lang="ja-JP" altLang="en-US" b="1" dirty="0">
                <a:solidFill>
                  <a:srgbClr val="0070C0"/>
                </a:solidFill>
              </a:rPr>
              <a:t>●線</a:t>
            </a:r>
            <a:r>
              <a:rPr lang="ja-JP" altLang="en-US" b="1">
                <a:solidFill>
                  <a:srgbClr val="0070C0"/>
                </a:solidFill>
              </a:rPr>
              <a:t>につきまして</a:t>
            </a:r>
            <a:endParaRPr kumimoji="1" lang="en-US" altLang="ja-JP" dirty="0"/>
          </a:p>
        </p:txBody>
      </p:sp>
    </p:spTree>
    <p:extLst>
      <p:ext uri="{BB962C8B-B14F-4D97-AF65-F5344CB8AC3E}">
        <p14:creationId xmlns:p14="http://schemas.microsoft.com/office/powerpoint/2010/main" val="2569142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C6DF71B3-0C87-41DD-9C0B-17ED05EA34D5}"/>
              </a:ext>
            </a:extLst>
          </p:cNvPr>
          <p:cNvSpPr/>
          <p:nvPr/>
        </p:nvSpPr>
        <p:spPr>
          <a:xfrm>
            <a:off x="172800" y="470827"/>
            <a:ext cx="10956846" cy="523220"/>
          </a:xfrm>
          <a:prstGeom prst="rect">
            <a:avLst/>
          </a:prstGeom>
          <a:noFill/>
        </p:spPr>
        <p:txBody>
          <a:bodyPr wrap="none" lIns="91440" tIns="45720" rIns="91440" bIns="45720">
            <a:spAutoFit/>
          </a:bodyPr>
          <a:lstStyle/>
          <a:p>
            <a:pPr algn="ctr"/>
            <a:r>
              <a:rPr lang="ja-JP" altLang="en-US" sz="2800" b="1" dirty="0">
                <a:ln w="0">
                  <a:noFill/>
                </a:ln>
              </a:rPr>
              <a:t>■入稿フォーマットについてのご注意事項（フルカラープリント）</a:t>
            </a:r>
            <a:endParaRPr lang="en-US" altLang="ja-JP" sz="2800" b="1" dirty="0">
              <a:ln w="0">
                <a:noFill/>
              </a:ln>
            </a:endParaRPr>
          </a:p>
        </p:txBody>
      </p:sp>
      <p:sp>
        <p:nvSpPr>
          <p:cNvPr id="7" name="テキスト ボックス 6">
            <a:extLst>
              <a:ext uri="{FF2B5EF4-FFF2-40B4-BE49-F238E27FC236}">
                <a16:creationId xmlns:a16="http://schemas.microsoft.com/office/drawing/2014/main" id="{6FFFEEE2-1C6B-4B23-9D91-7B1B91BE45AB}"/>
              </a:ext>
            </a:extLst>
          </p:cNvPr>
          <p:cNvSpPr txBox="1"/>
          <p:nvPr/>
        </p:nvSpPr>
        <p:spPr>
          <a:xfrm>
            <a:off x="261748" y="1396286"/>
            <a:ext cx="11483789" cy="5078313"/>
          </a:xfrm>
          <a:prstGeom prst="rect">
            <a:avLst/>
          </a:prstGeom>
          <a:noFill/>
        </p:spPr>
        <p:txBody>
          <a:bodyPr wrap="square" rtlCol="0">
            <a:spAutoFit/>
          </a:bodyPr>
          <a:lstStyle/>
          <a:p>
            <a:r>
              <a:rPr lang="ja-JP" altLang="en-US" b="1" dirty="0">
                <a:solidFill>
                  <a:srgbClr val="0070C0"/>
                </a:solidFill>
              </a:rPr>
              <a:t>●印刷色につきまして</a:t>
            </a:r>
            <a:endParaRPr lang="en-US" altLang="ja-JP" b="1" dirty="0">
              <a:solidFill>
                <a:srgbClr val="0070C0"/>
              </a:solidFill>
            </a:endParaRPr>
          </a:p>
          <a:p>
            <a:endParaRPr lang="en-US" altLang="ja-JP" sz="1600" b="1" dirty="0">
              <a:solidFill>
                <a:srgbClr val="0070C0"/>
              </a:solidFill>
            </a:endParaRPr>
          </a:p>
          <a:p>
            <a:r>
              <a:rPr lang="ja-JP" altLang="en-US" sz="1600"/>
              <a:t>印刷用</a:t>
            </a:r>
            <a:r>
              <a:rPr lang="ja-JP" altLang="en-US" sz="1600" dirty="0"/>
              <a:t>データへの変換により、入稿フォーマット上の色と実際の印刷色に差異が生じます。</a:t>
            </a:r>
          </a:p>
          <a:p>
            <a:r>
              <a:rPr lang="ja-JP" altLang="en-US" sz="1600"/>
              <a:t>色味</a:t>
            </a:r>
            <a:r>
              <a:rPr lang="ja-JP" altLang="en-US" sz="1600" dirty="0"/>
              <a:t>が大幅に変わってしまう場合があり、ご希望通りの色で仕上げることができないことを予めご了承ください。</a:t>
            </a:r>
            <a:endParaRPr lang="en-US" altLang="ja-JP" sz="1600" dirty="0"/>
          </a:p>
          <a:p>
            <a:endParaRPr lang="en-US" altLang="ja-JP" sz="1600" b="1" dirty="0">
              <a:solidFill>
                <a:srgbClr val="0070C0"/>
              </a:solidFill>
            </a:endParaRPr>
          </a:p>
          <a:p>
            <a:endParaRPr lang="en-US" altLang="ja-JP" sz="1600" b="1" dirty="0">
              <a:solidFill>
                <a:srgbClr val="0070C0"/>
              </a:solidFill>
            </a:endParaRPr>
          </a:p>
          <a:p>
            <a:r>
              <a:rPr lang="ja-JP" altLang="en-US" b="1" dirty="0">
                <a:solidFill>
                  <a:srgbClr val="0070C0"/>
                </a:solidFill>
              </a:rPr>
              <a:t>●その他ご注意事項につきまして</a:t>
            </a:r>
            <a:r>
              <a:rPr lang="ja-JP" altLang="en-US" dirty="0">
                <a:solidFill>
                  <a:srgbClr val="0070C0"/>
                </a:solidFill>
              </a:rPr>
              <a:t> </a:t>
            </a:r>
            <a:endParaRPr lang="en-US" altLang="ja-JP" dirty="0">
              <a:solidFill>
                <a:srgbClr val="0070C0"/>
              </a:solidFill>
            </a:endParaRPr>
          </a:p>
          <a:p>
            <a:endParaRPr kumimoji="1" lang="en-US" altLang="ja-JP" sz="1600" dirty="0"/>
          </a:p>
          <a:p>
            <a:r>
              <a:rPr lang="ja-JP" altLang="en-US" sz="1600"/>
              <a:t>・画像</a:t>
            </a:r>
            <a:r>
              <a:rPr lang="ja-JP" altLang="en-US" sz="1600" dirty="0"/>
              <a:t>の印刷、グラデーション表現、アミカケはご使用いただけません。</a:t>
            </a:r>
          </a:p>
          <a:p>
            <a:endParaRPr lang="en-US" altLang="ja-JP" sz="1600" dirty="0"/>
          </a:p>
          <a:p>
            <a:r>
              <a:rPr lang="ja-JP" altLang="en-US" sz="1600"/>
              <a:t>・ワードアート</a:t>
            </a:r>
            <a:r>
              <a:rPr lang="ja-JP" altLang="en-US" sz="1600" dirty="0"/>
              <a:t>などの変形した文字はデータ変換できない場合がございます。予めご了承ください。</a:t>
            </a:r>
            <a:endParaRPr lang="en-US" altLang="ja-JP" sz="1600" dirty="0"/>
          </a:p>
          <a:p>
            <a:endParaRPr lang="ja-JP" altLang="en-US" sz="1600" dirty="0"/>
          </a:p>
          <a:p>
            <a:r>
              <a:rPr lang="ja-JP" altLang="en-US" sz="1600"/>
              <a:t>・インク</a:t>
            </a:r>
            <a:r>
              <a:rPr lang="ja-JP" altLang="en-US" sz="1600" dirty="0"/>
              <a:t>による印刷滲み防止のため、線や文字の太さは</a:t>
            </a:r>
            <a:r>
              <a:rPr lang="en-US" altLang="ja-JP" sz="1600" dirty="0"/>
              <a:t>2mm</a:t>
            </a:r>
            <a:r>
              <a:rPr lang="ja-JP" altLang="en-US" sz="1600" dirty="0"/>
              <a:t>以上にしてください。</a:t>
            </a:r>
            <a:endParaRPr lang="en-US" altLang="ja-JP" sz="1600" dirty="0"/>
          </a:p>
          <a:p>
            <a:r>
              <a:rPr lang="ja-JP" altLang="en-US" sz="1600"/>
              <a:t>　細かすぎる</a:t>
            </a:r>
            <a:r>
              <a:rPr lang="ja-JP" altLang="en-US" sz="1600" dirty="0"/>
              <a:t>デザインは印刷に現れない場合がございます。ご注意くださいませ。</a:t>
            </a:r>
            <a:endParaRPr lang="en-US" altLang="ja-JP" sz="1600" dirty="0"/>
          </a:p>
          <a:p>
            <a:endParaRPr lang="ja-JP" altLang="en-US" sz="1600" dirty="0"/>
          </a:p>
          <a:p>
            <a:r>
              <a:rPr lang="ja-JP" altLang="en-US" sz="1600"/>
              <a:t>・フォント</a:t>
            </a:r>
            <a:r>
              <a:rPr lang="ja-JP" altLang="en-US" sz="1600" dirty="0"/>
              <a:t>はオフィス系専用フォントとなりますため、全く同じフォントでの印刷ができかねます。</a:t>
            </a:r>
          </a:p>
          <a:p>
            <a:r>
              <a:rPr lang="ja-JP" altLang="en-US" sz="1600"/>
              <a:t>　類似</a:t>
            </a:r>
            <a:r>
              <a:rPr lang="ja-JP" altLang="en-US" sz="1600" dirty="0"/>
              <a:t>のフォントでの印刷となりますのでご注意くださいませ。</a:t>
            </a:r>
            <a:endParaRPr lang="en-US" altLang="ja-JP" sz="1600" dirty="0"/>
          </a:p>
          <a:p>
            <a:endParaRPr lang="ja-JP" altLang="en-US" sz="1600" dirty="0"/>
          </a:p>
          <a:p>
            <a:r>
              <a:rPr lang="ja-JP" altLang="en-US" sz="1600"/>
              <a:t>・確認用</a:t>
            </a:r>
            <a:r>
              <a:rPr lang="ja-JP" altLang="en-US" sz="1600" dirty="0"/>
              <a:t>の</a:t>
            </a:r>
            <a:r>
              <a:rPr lang="en-US" altLang="ja-JP" sz="1600" dirty="0"/>
              <a:t>PDF</a:t>
            </a:r>
            <a:r>
              <a:rPr lang="ja-JP" altLang="en-US" sz="1600" dirty="0"/>
              <a:t>または画面スクリーンショット画像を同じフォルダに格納いただき、</a:t>
            </a:r>
            <a:endParaRPr lang="en-US" altLang="ja-JP" sz="1600" dirty="0"/>
          </a:p>
          <a:p>
            <a:r>
              <a:rPr lang="ja-JP" altLang="en-US" sz="1600"/>
              <a:t>　お送り</a:t>
            </a:r>
            <a:r>
              <a:rPr lang="ja-JP" altLang="en-US" sz="1600" dirty="0"/>
              <a:t>くださいますようお願いいたします。</a:t>
            </a:r>
          </a:p>
        </p:txBody>
      </p:sp>
    </p:spTree>
    <p:extLst>
      <p:ext uri="{BB962C8B-B14F-4D97-AF65-F5344CB8AC3E}">
        <p14:creationId xmlns:p14="http://schemas.microsoft.com/office/powerpoint/2010/main" val="21113401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E80B4A7F-D6BA-00A7-F2E1-CBBC0C20E86E}"/>
              </a:ext>
            </a:extLst>
          </p:cNvPr>
          <p:cNvSpPr txBox="1"/>
          <p:nvPr/>
        </p:nvSpPr>
        <p:spPr>
          <a:xfrm>
            <a:off x="302692" y="181634"/>
            <a:ext cx="11483789" cy="1365374"/>
          </a:xfrm>
          <a:prstGeom prst="rect">
            <a:avLst/>
          </a:prstGeom>
          <a:noFill/>
        </p:spPr>
        <p:txBody>
          <a:bodyPr wrap="square" rtlCol="0">
            <a:spAutoFit/>
          </a:bodyPr>
          <a:lstStyle/>
          <a:p>
            <a:pPr algn="just">
              <a:lnSpc>
                <a:spcPts val="2000"/>
              </a:lnSpc>
            </a:pPr>
            <a:r>
              <a:rPr lang="ja-JP" altLang="ja-JP" sz="1800" b="1" kern="0">
                <a:solidFill>
                  <a:srgbClr val="0070C0"/>
                </a:solidFill>
                <a:effectLst/>
                <a:latin typeface="游明朝" panose="02020400000000000000" pitchFamily="18" charset="-128"/>
                <a:ea typeface="Yu Gothic" panose="020B0400000000000000" pitchFamily="34" charset="-128"/>
                <a:cs typeface="ＭＳ Ｐゴシック" panose="020B0600070205080204" pitchFamily="34" charset="-128"/>
              </a:rPr>
              <a:t>●歪みや位置ズレが目立ちやすいデザインの例</a:t>
            </a:r>
            <a:endParaRPr lang="ja-JP" altLang="ja-JP" sz="1800" kern="100">
              <a:effectLst/>
              <a:latin typeface="游明朝" panose="02020400000000000000" pitchFamily="18" charset="-128"/>
              <a:ea typeface="游明朝" panose="02020400000000000000" pitchFamily="18" charset="-128"/>
              <a:cs typeface="Times New Roman" panose="02020603050405020304" pitchFamily="18" charset="0"/>
            </a:endParaRPr>
          </a:p>
          <a:p>
            <a:endParaRPr lang="en-US" altLang="ja-JP" sz="1600" b="1" dirty="0">
              <a:solidFill>
                <a:srgbClr val="0070C0"/>
              </a:solidFill>
            </a:endParaRPr>
          </a:p>
          <a:p>
            <a:pPr algn="just">
              <a:lnSpc>
                <a:spcPts val="2000"/>
              </a:lnSpc>
            </a:pPr>
            <a:r>
              <a:rPr lang="en-US" altLang="ja-JP" sz="1600" kern="100" dirty="0">
                <a:effectLst/>
                <a:latin typeface="Yu Gothic" panose="020B0400000000000000" pitchFamily="34" charset="-128"/>
                <a:ea typeface="游明朝" panose="02020400000000000000" pitchFamily="18" charset="-128"/>
                <a:cs typeface="Times New Roman" panose="02020603050405020304" pitchFamily="18" charset="0"/>
              </a:rPr>
              <a:t>1</a:t>
            </a: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枚ごとに個体差</a:t>
            </a:r>
            <a:r>
              <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rPr>
              <a:t>(</a:t>
            </a: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生地の歪み・伸縮・サイズのバラツキ</a:t>
            </a:r>
            <a:r>
              <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rPr>
              <a:t>)</a:t>
            </a: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があります。</a:t>
            </a:r>
            <a:endParaRPr lang="ja-JP" altLang="ja-JP" sz="1600"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下記のようなデザインは印刷のズレや歪みが目立ちますので、デザイン作成時ご注意ください。</a:t>
            </a:r>
            <a:endPar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endParaRPr>
          </a:p>
          <a:p>
            <a:pPr algn="just">
              <a:lnSpc>
                <a:spcPts val="2000"/>
              </a:lnSpc>
            </a:pPr>
            <a:r>
              <a:rPr lang="ja-JP" altLang="ja-JP" sz="1400">
                <a:solidFill>
                  <a:srgbClr val="FF0000"/>
                </a:solidFill>
                <a:effectLst/>
                <a:ea typeface="Yu Gothic" panose="020B0400000000000000" pitchFamily="34" charset="-128"/>
                <a:cs typeface="Times New Roman" panose="02020603050405020304" pitchFamily="18" charset="0"/>
              </a:rPr>
              <a:t>※下記の例は、わかりやすくするため極端に位置をずらしたイメージを作成しております</a:t>
            </a:r>
            <a:r>
              <a:rPr lang="ja-JP" altLang="en-US" sz="1400">
                <a:solidFill>
                  <a:srgbClr val="FF0000"/>
                </a:solidFill>
                <a:ea typeface="Yu Gothic" panose="020B0400000000000000" pitchFamily="34" charset="-128"/>
                <a:cs typeface="Times New Roman" panose="02020603050405020304" pitchFamily="18" charset="0"/>
              </a:rPr>
              <a:t>。</a:t>
            </a:r>
            <a:r>
              <a:rPr lang="ja-JP" altLang="ja-JP" sz="1400">
                <a:effectLst/>
              </a:rPr>
              <a:t> </a:t>
            </a:r>
            <a:endParaRPr lang="ja-JP" altLang="ja-JP" sz="1400" kern="100">
              <a:effectLst/>
              <a:latin typeface="游明朝" panose="02020400000000000000" pitchFamily="18" charset="-128"/>
              <a:ea typeface="游明朝" panose="02020400000000000000" pitchFamily="18" charset="-128"/>
              <a:cs typeface="Times New Roman" panose="02020603050405020304" pitchFamily="18" charset="0"/>
            </a:endParaRPr>
          </a:p>
        </p:txBody>
      </p:sp>
      <p:pic>
        <p:nvPicPr>
          <p:cNvPr id="5" name="図 4">
            <a:extLst>
              <a:ext uri="{FF2B5EF4-FFF2-40B4-BE49-F238E27FC236}">
                <a16:creationId xmlns:a16="http://schemas.microsoft.com/office/drawing/2014/main" id="{15AD38CA-827B-F73D-A065-5E8217E265F6}"/>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269647" y="1602888"/>
            <a:ext cx="9549877" cy="5151755"/>
          </a:xfrm>
          <a:prstGeom prst="rect">
            <a:avLst/>
          </a:prstGeom>
        </p:spPr>
      </p:pic>
    </p:spTree>
    <p:extLst>
      <p:ext uri="{BB962C8B-B14F-4D97-AF65-F5344CB8AC3E}">
        <p14:creationId xmlns:p14="http://schemas.microsoft.com/office/powerpoint/2010/main" val="36599888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564962AE-18B0-4189-A85E-0D139B56EE50}"/>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3770" y="84201"/>
            <a:ext cx="12178229" cy="6725980"/>
          </a:xfrm>
          <a:prstGeom prst="rect">
            <a:avLst/>
          </a:prstGeom>
        </p:spPr>
      </p:pic>
    </p:spTree>
    <p:extLst>
      <p:ext uri="{BB962C8B-B14F-4D97-AF65-F5344CB8AC3E}">
        <p14:creationId xmlns:p14="http://schemas.microsoft.com/office/powerpoint/2010/main" val="313320287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119</TotalTime>
  <Words>455</Words>
  <Application>Microsoft Macintosh PowerPoint</Application>
  <PresentationFormat>ワイド画面</PresentationFormat>
  <Paragraphs>50</Paragraphs>
  <Slides>4</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4</vt:i4>
      </vt:variant>
    </vt:vector>
  </HeadingPairs>
  <TitlesOfParts>
    <vt:vector size="11" baseType="lpstr">
      <vt:lpstr>AppleExternalUIFontJapanese-W4</vt:lpstr>
      <vt:lpstr>Yu Gothic</vt:lpstr>
      <vt:lpstr>Yu Gothic</vt:lpstr>
      <vt:lpstr>游ゴシック Light</vt:lpstr>
      <vt:lpstr>游明朝</vt:lpstr>
      <vt:lpstr>Arial</vt:lpstr>
      <vt:lpstr>Office テーマ</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晋 大脇</dc:creator>
  <cp:lastModifiedBy>中島 美紀</cp:lastModifiedBy>
  <cp:revision>18</cp:revision>
  <dcterms:created xsi:type="dcterms:W3CDTF">2020-05-01T04:13:24Z</dcterms:created>
  <dcterms:modified xsi:type="dcterms:W3CDTF">2025-02-21T01:53:50Z</dcterms:modified>
</cp:coreProperties>
</file>